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 id="2147483675" r:id="rId3"/>
  </p:sldMasterIdLst>
  <p:notesMasterIdLst>
    <p:notesMasterId r:id="rId25"/>
  </p:notesMasterIdLst>
  <p:sldIdLst>
    <p:sldId id="256" r:id="rId4"/>
    <p:sldId id="257" r:id="rId5"/>
    <p:sldId id="258" r:id="rId6"/>
    <p:sldId id="259" r:id="rId7"/>
    <p:sldId id="260" r:id="rId8"/>
    <p:sldId id="261" r:id="rId9"/>
    <p:sldId id="273" r:id="rId10"/>
    <p:sldId id="274" r:id="rId11"/>
    <p:sldId id="275" r:id="rId12"/>
    <p:sldId id="262" r:id="rId13"/>
    <p:sldId id="276" r:id="rId14"/>
    <p:sldId id="277" r:id="rId15"/>
    <p:sldId id="278" r:id="rId16"/>
    <p:sldId id="279" r:id="rId17"/>
    <p:sldId id="280" r:id="rId18"/>
    <p:sldId id="281" r:id="rId19"/>
    <p:sldId id="282" r:id="rId20"/>
    <p:sldId id="283" r:id="rId21"/>
    <p:sldId id="270" r:id="rId22"/>
    <p:sldId id="271" r:id="rId23"/>
    <p:sldId id="272"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gHURVhkarbZ87QOOSqGMBSeb7a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customschemas.google.com/relationships/presentationmetadata" Target="metadata"/><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38750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41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8387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164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277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3071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861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795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05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658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8028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5"/>
        <p:cNvGrpSpPr/>
        <p:nvPr/>
      </p:nvGrpSpPr>
      <p:grpSpPr>
        <a:xfrm>
          <a:off x="0" y="0"/>
          <a:ext cx="0" cy="0"/>
          <a:chOff x="0" y="0"/>
          <a:chExt cx="0" cy="0"/>
        </a:xfrm>
      </p:grpSpPr>
      <p:sp>
        <p:nvSpPr>
          <p:cNvPr id="96" name="Google Shape;96;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8" name="Google Shape;9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1"/>
        <p:cNvGrpSpPr/>
        <p:nvPr/>
      </p:nvGrpSpPr>
      <p:grpSpPr>
        <a:xfrm>
          <a:off x="0" y="0"/>
          <a:ext cx="0" cy="0"/>
          <a:chOff x="0" y="0"/>
          <a:chExt cx="0" cy="0"/>
        </a:xfrm>
      </p:grpSpPr>
      <p:sp>
        <p:nvSpPr>
          <p:cNvPr id="102" name="Google Shape;10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7"/>
        <p:cNvGrpSpPr/>
        <p:nvPr/>
      </p:nvGrpSpPr>
      <p:grpSpPr>
        <a:xfrm>
          <a:off x="0" y="0"/>
          <a:ext cx="0" cy="0"/>
          <a:chOff x="0" y="0"/>
          <a:chExt cx="0" cy="0"/>
        </a:xfrm>
      </p:grpSpPr>
      <p:sp>
        <p:nvSpPr>
          <p:cNvPr id="108" name="Google Shape;108;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0" name="Google Shape;11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3"/>
        <p:cNvGrpSpPr/>
        <p:nvPr/>
      </p:nvGrpSpPr>
      <p:grpSpPr>
        <a:xfrm>
          <a:off x="0" y="0"/>
          <a:ext cx="0" cy="0"/>
          <a:chOff x="0" y="0"/>
          <a:chExt cx="0" cy="0"/>
        </a:xfrm>
      </p:grpSpPr>
      <p:sp>
        <p:nvSpPr>
          <p:cNvPr id="114" name="Google Shape;11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0"/>
        <p:cNvGrpSpPr/>
        <p:nvPr/>
      </p:nvGrpSpPr>
      <p:grpSpPr>
        <a:xfrm>
          <a:off x="0" y="0"/>
          <a:ext cx="0" cy="0"/>
          <a:chOff x="0" y="0"/>
          <a:chExt cx="0" cy="0"/>
        </a:xfrm>
      </p:grpSpPr>
      <p:sp>
        <p:nvSpPr>
          <p:cNvPr id="121" name="Google Shape;121;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3" name="Google Shape;123;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5" name="Google Shape;125;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Google Shape;13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
        <p:nvSpPr>
          <p:cNvPr id="135" name="Google Shape;13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8"/>
        <p:cNvGrpSpPr/>
        <p:nvPr/>
      </p:nvGrpSpPr>
      <p:grpSpPr>
        <a:xfrm>
          <a:off x="0" y="0"/>
          <a:ext cx="0" cy="0"/>
          <a:chOff x="0" y="0"/>
          <a:chExt cx="0" cy="0"/>
        </a:xfrm>
      </p:grpSpPr>
      <p:sp>
        <p:nvSpPr>
          <p:cNvPr id="139" name="Google Shape;139;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1" name="Google Shape;141;p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2" name="Google Shape;14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5"/>
        <p:cNvGrpSpPr/>
        <p:nvPr/>
      </p:nvGrpSpPr>
      <p:grpSpPr>
        <a:xfrm>
          <a:off x="0" y="0"/>
          <a:ext cx="0" cy="0"/>
          <a:chOff x="0" y="0"/>
          <a:chExt cx="0" cy="0"/>
        </a:xfrm>
      </p:grpSpPr>
      <p:sp>
        <p:nvSpPr>
          <p:cNvPr id="146" name="Google Shape;146;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8" name="Google Shape;148;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9" name="Google Shape;149;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2"/>
        <p:cNvGrpSpPr/>
        <p:nvPr/>
      </p:nvGrpSpPr>
      <p:grpSpPr>
        <a:xfrm>
          <a:off x="0" y="0"/>
          <a:ext cx="0" cy="0"/>
          <a:chOff x="0" y="0"/>
          <a:chExt cx="0" cy="0"/>
        </a:xfrm>
      </p:grpSpPr>
      <p:sp>
        <p:nvSpPr>
          <p:cNvPr id="153" name="Google Shape;153;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3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8"/>
        <p:cNvGrpSpPr/>
        <p:nvPr/>
      </p:nvGrpSpPr>
      <p:grpSpPr>
        <a:xfrm>
          <a:off x="0" y="0"/>
          <a:ext cx="0" cy="0"/>
          <a:chOff x="0" y="0"/>
          <a:chExt cx="0" cy="0"/>
        </a:xfrm>
      </p:grpSpPr>
      <p:sp>
        <p:nvSpPr>
          <p:cNvPr id="159" name="Google Shape;159;p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64"/>
        <p:cNvGrpSpPr/>
        <p:nvPr/>
      </p:nvGrpSpPr>
      <p:grpSpPr>
        <a:xfrm>
          <a:off x="0" y="0"/>
          <a:ext cx="0" cy="0"/>
          <a:chOff x="0" y="0"/>
          <a:chExt cx="0" cy="0"/>
        </a:xfrm>
      </p:grpSpPr>
      <p:sp>
        <p:nvSpPr>
          <p:cNvPr id="165" name="Google Shape;165;p39"/>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39"/>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39"/>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39"/>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69"/>
        <p:cNvGrpSpPr/>
        <p:nvPr/>
      </p:nvGrpSpPr>
      <p:grpSpPr>
        <a:xfrm>
          <a:off x="0" y="0"/>
          <a:ext cx="0" cy="0"/>
          <a:chOff x="0" y="0"/>
          <a:chExt cx="0" cy="0"/>
        </a:xfrm>
      </p:grpSpPr>
      <p:sp>
        <p:nvSpPr>
          <p:cNvPr id="170" name="Google Shape;17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3"/>
          <p:cNvSpPr txBox="1">
            <a:spLocks noGrp="1"/>
          </p:cNvSpPr>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77" name="Google Shape;177;p43"/>
          <p:cNvSpPr txBox="1">
            <a:spLocks noGrp="1"/>
          </p:cNvSpPr>
          <p:nvPr>
            <p:ph type="body" idx="2"/>
          </p:nvPr>
        </p:nvSpPr>
        <p:spPr>
          <a:xfrm>
            <a:off x="0" y="932723"/>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chemeClr val="dk1"/>
              </a:buClr>
              <a:buSzPts val="1867"/>
              <a:buFont typeface="Arial"/>
              <a:buNone/>
              <a:defRPr sz="1867" b="0" i="0" u="none" strike="noStrike" cap="none">
                <a:solidFill>
                  <a:schemeClr val="dk1"/>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78" name="Google Shape;178;p43"/>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79" name="Google Shape;179;p43"/>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Basic Layout">
  <p:cSld name="1_Basic Layout">
    <p:bg>
      <p:bgPr>
        <a:solidFill>
          <a:schemeClr val="lt1"/>
        </a:solidFill>
        <a:effectLst/>
      </p:bgPr>
    </p:bg>
    <p:spTree>
      <p:nvGrpSpPr>
        <p:cNvPr id="1" name="Shape 180"/>
        <p:cNvGrpSpPr/>
        <p:nvPr/>
      </p:nvGrpSpPr>
      <p:grpSpPr>
        <a:xfrm>
          <a:off x="0" y="0"/>
          <a:ext cx="0" cy="0"/>
          <a:chOff x="0" y="0"/>
          <a:chExt cx="0" cy="0"/>
        </a:xfrm>
      </p:grpSpPr>
      <p:sp>
        <p:nvSpPr>
          <p:cNvPr id="181" name="Google Shape;181;p44"/>
          <p:cNvSpPr txBox="1">
            <a:spLocks noGrp="1"/>
          </p:cNvSpPr>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82" name="Google Shape;182;p44"/>
          <p:cNvSpPr txBox="1">
            <a:spLocks noGrp="1"/>
          </p:cNvSpPr>
          <p:nvPr>
            <p:ph type="body" idx="2"/>
          </p:nvPr>
        </p:nvSpPr>
        <p:spPr>
          <a:xfrm>
            <a:off x="0" y="932723"/>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83" name="Google Shape;183;p44"/>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84" name="Google Shape;184;p44"/>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Basic Layout">
  <p:cSld name="2_Basic Layout">
    <p:bg>
      <p:bgPr>
        <a:solidFill>
          <a:schemeClr val="lt1"/>
        </a:solidFill>
        <a:effectLst/>
      </p:bgPr>
    </p:bg>
    <p:spTree>
      <p:nvGrpSpPr>
        <p:cNvPr id="1" name="Shape 185"/>
        <p:cNvGrpSpPr/>
        <p:nvPr/>
      </p:nvGrpSpPr>
      <p:grpSpPr>
        <a:xfrm>
          <a:off x="0" y="0"/>
          <a:ext cx="0" cy="0"/>
          <a:chOff x="0" y="0"/>
          <a:chExt cx="0" cy="0"/>
        </a:xfrm>
      </p:grpSpPr>
      <p:sp>
        <p:nvSpPr>
          <p:cNvPr id="186" name="Google Shape;186;p45"/>
          <p:cNvSpPr txBox="1">
            <a:spLocks noGrp="1"/>
          </p:cNvSpPr>
          <p:nvPr>
            <p:ph type="body" idx="1"/>
          </p:nvPr>
        </p:nvSpPr>
        <p:spPr>
          <a:xfrm>
            <a:off x="2735627" y="164638"/>
            <a:ext cx="9456373" cy="768085"/>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87" name="Google Shape;187;p45"/>
          <p:cNvSpPr txBox="1">
            <a:spLocks noGrp="1"/>
          </p:cNvSpPr>
          <p:nvPr>
            <p:ph type="body" idx="2"/>
          </p:nvPr>
        </p:nvSpPr>
        <p:spPr>
          <a:xfrm>
            <a:off x="2735627" y="932723"/>
            <a:ext cx="9456373" cy="384043"/>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88" name="Google Shape;188;p45"/>
          <p:cNvSpPr/>
          <p:nvPr/>
        </p:nvSpPr>
        <p:spPr>
          <a:xfrm>
            <a:off x="0" y="1"/>
            <a:ext cx="2543605" cy="686418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s and Contents Layout">
  <p:cSld name="Images and Contents Layout">
    <p:spTree>
      <p:nvGrpSpPr>
        <p:cNvPr id="1" name="Shape 189"/>
        <p:cNvGrpSpPr/>
        <p:nvPr/>
      </p:nvGrpSpPr>
      <p:grpSpPr>
        <a:xfrm>
          <a:off x="0" y="0"/>
          <a:ext cx="0" cy="0"/>
          <a:chOff x="0" y="0"/>
          <a:chExt cx="0" cy="0"/>
        </a:xfrm>
      </p:grpSpPr>
      <p:sp>
        <p:nvSpPr>
          <p:cNvPr id="190" name="Google Shape;190;p46"/>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91" name="Google Shape;191;p46"/>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92" name="Google Shape;192;p46"/>
          <p:cNvSpPr/>
          <p:nvPr/>
        </p:nvSpPr>
        <p:spPr>
          <a:xfrm>
            <a:off x="0" y="2276872"/>
            <a:ext cx="12192000" cy="2400267"/>
          </a:xfrm>
          <a:prstGeom prst="rect">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3" name="Google Shape;193;p46"/>
          <p:cNvSpPr/>
          <p:nvPr/>
        </p:nvSpPr>
        <p:spPr>
          <a:xfrm rot="10800000">
            <a:off x="1583392"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4" name="Google Shape;194;p46"/>
          <p:cNvSpPr/>
          <p:nvPr/>
        </p:nvSpPr>
        <p:spPr>
          <a:xfrm rot="10800000">
            <a:off x="4463712"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5" name="Google Shape;195;p46"/>
          <p:cNvSpPr/>
          <p:nvPr/>
        </p:nvSpPr>
        <p:spPr>
          <a:xfrm rot="10800000">
            <a:off x="7344032"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6" name="Google Shape;196;p46"/>
          <p:cNvSpPr/>
          <p:nvPr/>
        </p:nvSpPr>
        <p:spPr>
          <a:xfrm rot="10800000">
            <a:off x="10224348"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7" name="Google Shape;197;p46"/>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8" name="Google Shape;198;p46"/>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199" name="Google Shape;199;p46"/>
          <p:cNvSpPr>
            <a:spLocks noGrp="1"/>
          </p:cNvSpPr>
          <p:nvPr>
            <p:ph type="pic" idx="3"/>
          </p:nvPr>
        </p:nvSpPr>
        <p:spPr>
          <a:xfrm>
            <a:off x="815413" y="2517005"/>
            <a:ext cx="1920000" cy="192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00" name="Google Shape;200;p46"/>
          <p:cNvSpPr>
            <a:spLocks noGrp="1"/>
          </p:cNvSpPr>
          <p:nvPr>
            <p:ph type="pic" idx="4"/>
          </p:nvPr>
        </p:nvSpPr>
        <p:spPr>
          <a:xfrm>
            <a:off x="3695732" y="2517005"/>
            <a:ext cx="1920000" cy="192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01" name="Google Shape;201;p46"/>
          <p:cNvSpPr>
            <a:spLocks noGrp="1"/>
          </p:cNvSpPr>
          <p:nvPr>
            <p:ph type="pic" idx="5"/>
          </p:nvPr>
        </p:nvSpPr>
        <p:spPr>
          <a:xfrm>
            <a:off x="6576051" y="2517005"/>
            <a:ext cx="1920000" cy="192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02" name="Google Shape;202;p46"/>
          <p:cNvSpPr>
            <a:spLocks noGrp="1"/>
          </p:cNvSpPr>
          <p:nvPr>
            <p:ph type="pic" idx="6"/>
          </p:nvPr>
        </p:nvSpPr>
        <p:spPr>
          <a:xfrm>
            <a:off x="9456369" y="2517005"/>
            <a:ext cx="1920000" cy="192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Images and Contents Layout">
  <p:cSld name="1_Images and Contents Layout">
    <p:spTree>
      <p:nvGrpSpPr>
        <p:cNvPr id="1" name="Shape 203"/>
        <p:cNvGrpSpPr/>
        <p:nvPr/>
      </p:nvGrpSpPr>
      <p:grpSpPr>
        <a:xfrm>
          <a:off x="0" y="0"/>
          <a:ext cx="0" cy="0"/>
          <a:chOff x="0" y="0"/>
          <a:chExt cx="0" cy="0"/>
        </a:xfrm>
      </p:grpSpPr>
      <p:sp>
        <p:nvSpPr>
          <p:cNvPr id="204" name="Google Shape;204;p47"/>
          <p:cNvSpPr/>
          <p:nvPr/>
        </p:nvSpPr>
        <p:spPr>
          <a:xfrm>
            <a:off x="5231904" y="2276872"/>
            <a:ext cx="5711957" cy="3936437"/>
          </a:xfrm>
          <a:prstGeom prst="rect">
            <a:avLst/>
          </a:prstGeom>
          <a:solidFill>
            <a:srgbClr val="F2F2F2"/>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3F3F3F"/>
              </a:solidFill>
              <a:latin typeface="Arial"/>
              <a:ea typeface="Arial"/>
              <a:cs typeface="Arial"/>
              <a:sym typeface="Arial"/>
            </a:endParaRPr>
          </a:p>
        </p:txBody>
      </p:sp>
      <p:sp>
        <p:nvSpPr>
          <p:cNvPr id="205" name="Google Shape;205;p47"/>
          <p:cNvSpPr>
            <a:spLocks noGrp="1"/>
          </p:cNvSpPr>
          <p:nvPr>
            <p:ph type="pic" idx="2"/>
          </p:nvPr>
        </p:nvSpPr>
        <p:spPr>
          <a:xfrm>
            <a:off x="1103445" y="1412776"/>
            <a:ext cx="4560000" cy="3696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Images and Contents Layout">
  <p:cSld name="2_Images and Contents Layout">
    <p:spTree>
      <p:nvGrpSpPr>
        <p:cNvPr id="1" name="Shape 206"/>
        <p:cNvGrpSpPr/>
        <p:nvPr/>
      </p:nvGrpSpPr>
      <p:grpSpPr>
        <a:xfrm>
          <a:off x="0" y="0"/>
          <a:ext cx="0" cy="0"/>
          <a:chOff x="0" y="0"/>
          <a:chExt cx="0" cy="0"/>
        </a:xfrm>
      </p:grpSpPr>
      <p:sp>
        <p:nvSpPr>
          <p:cNvPr id="207" name="Google Shape;207;p48"/>
          <p:cNvSpPr>
            <a:spLocks noGrp="1"/>
          </p:cNvSpPr>
          <p:nvPr>
            <p:ph type="pic" idx="2"/>
          </p:nvPr>
        </p:nvSpPr>
        <p:spPr>
          <a:xfrm>
            <a:off x="0" y="990600"/>
            <a:ext cx="3887755" cy="58674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08" name="Google Shape;208;p48"/>
          <p:cNvSpPr>
            <a:spLocks noGrp="1"/>
          </p:cNvSpPr>
          <p:nvPr>
            <p:ph type="pic" idx="3"/>
          </p:nvPr>
        </p:nvSpPr>
        <p:spPr>
          <a:xfrm>
            <a:off x="4079776" y="0"/>
            <a:ext cx="8112224" cy="3621021"/>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Images and Contents Layout">
  <p:cSld name="3_Images and Contents Layout">
    <p:spTree>
      <p:nvGrpSpPr>
        <p:cNvPr id="1" name="Shape 209"/>
        <p:cNvGrpSpPr/>
        <p:nvPr/>
      </p:nvGrpSpPr>
      <p:grpSpPr>
        <a:xfrm>
          <a:off x="0" y="0"/>
          <a:ext cx="0" cy="0"/>
          <a:chOff x="0" y="0"/>
          <a:chExt cx="0" cy="0"/>
        </a:xfrm>
      </p:grpSpPr>
      <p:sp>
        <p:nvSpPr>
          <p:cNvPr id="210" name="Google Shape;210;p49"/>
          <p:cNvSpPr>
            <a:spLocks noGrp="1"/>
          </p:cNvSpPr>
          <p:nvPr>
            <p:ph type="pic" idx="2"/>
          </p:nvPr>
        </p:nvSpPr>
        <p:spPr>
          <a:xfrm>
            <a:off x="0" y="1013496"/>
            <a:ext cx="3887755" cy="3567632"/>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11" name="Google Shape;211;p49"/>
          <p:cNvSpPr>
            <a:spLocks noGrp="1"/>
          </p:cNvSpPr>
          <p:nvPr>
            <p:ph type="pic" idx="3"/>
          </p:nvPr>
        </p:nvSpPr>
        <p:spPr>
          <a:xfrm>
            <a:off x="8304245" y="0"/>
            <a:ext cx="3887755" cy="458112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12" name="Google Shape;212;p49"/>
          <p:cNvSpPr>
            <a:spLocks noGrp="1"/>
          </p:cNvSpPr>
          <p:nvPr>
            <p:ph type="pic" idx="4"/>
          </p:nvPr>
        </p:nvSpPr>
        <p:spPr>
          <a:xfrm>
            <a:off x="0" y="4773149"/>
            <a:ext cx="6096000" cy="2084851"/>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_Images and Contents Layout">
  <p:cSld name="4_Images and Contents Layout">
    <p:spTree>
      <p:nvGrpSpPr>
        <p:cNvPr id="1" name="Shape 213"/>
        <p:cNvGrpSpPr/>
        <p:nvPr/>
      </p:nvGrpSpPr>
      <p:grpSpPr>
        <a:xfrm>
          <a:off x="0" y="0"/>
          <a:ext cx="0" cy="0"/>
          <a:chOff x="0" y="0"/>
          <a:chExt cx="0" cy="0"/>
        </a:xfrm>
      </p:grpSpPr>
      <p:sp>
        <p:nvSpPr>
          <p:cNvPr id="214" name="Google Shape;214;p50"/>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5" name="Google Shape;215;p50"/>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6" name="Google Shape;216;p50"/>
          <p:cNvSpPr/>
          <p:nvPr/>
        </p:nvSpPr>
        <p:spPr>
          <a:xfrm>
            <a:off x="595027" y="4101331"/>
            <a:ext cx="2400000" cy="2304000"/>
          </a:xfrm>
          <a:prstGeom prst="rect">
            <a:avLst/>
          </a:prstGeom>
          <a:solidFill>
            <a:schemeClr val="accent2"/>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1600">
              <a:solidFill>
                <a:srgbClr val="3F3F3F"/>
              </a:solidFill>
              <a:latin typeface="Arial"/>
              <a:ea typeface="Arial"/>
              <a:cs typeface="Arial"/>
              <a:sym typeface="Arial"/>
            </a:endParaRPr>
          </a:p>
        </p:txBody>
      </p:sp>
      <p:sp>
        <p:nvSpPr>
          <p:cNvPr id="217" name="Google Shape;217;p50"/>
          <p:cNvSpPr/>
          <p:nvPr/>
        </p:nvSpPr>
        <p:spPr>
          <a:xfrm>
            <a:off x="9196973" y="1700808"/>
            <a:ext cx="2400000" cy="2304000"/>
          </a:xfrm>
          <a:prstGeom prst="rect">
            <a:avLst/>
          </a:prstGeom>
          <a:solidFill>
            <a:schemeClr val="accent3"/>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1600">
              <a:solidFill>
                <a:srgbClr val="3F3F3F"/>
              </a:solidFill>
              <a:latin typeface="Arial"/>
              <a:ea typeface="Arial"/>
              <a:cs typeface="Arial"/>
              <a:sym typeface="Arial"/>
            </a:endParaRPr>
          </a:p>
        </p:txBody>
      </p:sp>
      <p:sp>
        <p:nvSpPr>
          <p:cNvPr id="218" name="Google Shape;218;p50"/>
          <p:cNvSpPr>
            <a:spLocks noGrp="1"/>
          </p:cNvSpPr>
          <p:nvPr>
            <p:ph type="pic" idx="3"/>
          </p:nvPr>
        </p:nvSpPr>
        <p:spPr>
          <a:xfrm>
            <a:off x="595027" y="1700808"/>
            <a:ext cx="2400000" cy="2304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19" name="Google Shape;219;p50"/>
          <p:cNvSpPr>
            <a:spLocks noGrp="1"/>
          </p:cNvSpPr>
          <p:nvPr>
            <p:ph type="pic" idx="4"/>
          </p:nvPr>
        </p:nvSpPr>
        <p:spPr>
          <a:xfrm>
            <a:off x="9196973" y="4101331"/>
            <a:ext cx="2400000" cy="2304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0" name="Google Shape;220;p50"/>
          <p:cNvSpPr>
            <a:spLocks noGrp="1"/>
          </p:cNvSpPr>
          <p:nvPr>
            <p:ph type="pic" idx="5"/>
          </p:nvPr>
        </p:nvSpPr>
        <p:spPr>
          <a:xfrm>
            <a:off x="3119669" y="4101331"/>
            <a:ext cx="5952663" cy="2304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1" name="Google Shape;221;p50"/>
          <p:cNvSpPr>
            <a:spLocks noGrp="1"/>
          </p:cNvSpPr>
          <p:nvPr>
            <p:ph type="pic" idx="6"/>
          </p:nvPr>
        </p:nvSpPr>
        <p:spPr>
          <a:xfrm>
            <a:off x="3119669" y="1700808"/>
            <a:ext cx="5952663" cy="2304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_Images and Contents Layout">
  <p:cSld name="5_Images and Contents Layout">
    <p:spTree>
      <p:nvGrpSpPr>
        <p:cNvPr id="1" name="Shape 222"/>
        <p:cNvGrpSpPr/>
        <p:nvPr/>
      </p:nvGrpSpPr>
      <p:grpSpPr>
        <a:xfrm>
          <a:off x="0" y="0"/>
          <a:ext cx="0" cy="0"/>
          <a:chOff x="0" y="0"/>
          <a:chExt cx="0" cy="0"/>
        </a:xfrm>
      </p:grpSpPr>
      <p:sp>
        <p:nvSpPr>
          <p:cNvPr id="223" name="Google Shape;223;p51"/>
          <p:cNvSpPr>
            <a:spLocks noGrp="1"/>
          </p:cNvSpPr>
          <p:nvPr>
            <p:ph type="pic" idx="2"/>
          </p:nvPr>
        </p:nvSpPr>
        <p:spPr>
          <a:xfrm>
            <a:off x="709650" y="480055"/>
            <a:ext cx="4224469" cy="419708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4" name="Google Shape;224;p51"/>
          <p:cNvSpPr>
            <a:spLocks noGrp="1"/>
          </p:cNvSpPr>
          <p:nvPr>
            <p:ph type="pic" idx="3"/>
          </p:nvPr>
        </p:nvSpPr>
        <p:spPr>
          <a:xfrm>
            <a:off x="5126140" y="480056"/>
            <a:ext cx="6336704" cy="229610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5" name="Google Shape;225;p51"/>
          <p:cNvSpPr>
            <a:spLocks noGrp="1"/>
          </p:cNvSpPr>
          <p:nvPr>
            <p:ph type="pic" idx="4"/>
          </p:nvPr>
        </p:nvSpPr>
        <p:spPr>
          <a:xfrm>
            <a:off x="5126140" y="2948948"/>
            <a:ext cx="1968000" cy="1728192"/>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6" name="Google Shape;226;p51"/>
          <p:cNvSpPr>
            <a:spLocks noGrp="1"/>
          </p:cNvSpPr>
          <p:nvPr>
            <p:ph type="pic" idx="5"/>
          </p:nvPr>
        </p:nvSpPr>
        <p:spPr>
          <a:xfrm>
            <a:off x="7310492" y="2948948"/>
            <a:ext cx="1968000" cy="1728192"/>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27" name="Google Shape;227;p51"/>
          <p:cNvSpPr>
            <a:spLocks noGrp="1"/>
          </p:cNvSpPr>
          <p:nvPr>
            <p:ph type="pic" idx="6"/>
          </p:nvPr>
        </p:nvSpPr>
        <p:spPr>
          <a:xfrm>
            <a:off x="9494844" y="2948948"/>
            <a:ext cx="1968000" cy="1728192"/>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7_Images and Contents Layout">
  <p:cSld name="7_Images and Contents Layout">
    <p:spTree>
      <p:nvGrpSpPr>
        <p:cNvPr id="1" name="Shape 228"/>
        <p:cNvGrpSpPr/>
        <p:nvPr/>
      </p:nvGrpSpPr>
      <p:grpSpPr>
        <a:xfrm>
          <a:off x="0" y="0"/>
          <a:ext cx="0" cy="0"/>
          <a:chOff x="0" y="0"/>
          <a:chExt cx="0" cy="0"/>
        </a:xfrm>
      </p:grpSpPr>
      <p:sp>
        <p:nvSpPr>
          <p:cNvPr id="229" name="Google Shape;229;p52"/>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30" name="Google Shape;230;p52"/>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231" name="Google Shape;231;p52"/>
          <p:cNvPicPr preferRelativeResize="0"/>
          <p:nvPr/>
        </p:nvPicPr>
        <p:blipFill rotWithShape="1">
          <a:blip r:embed="rId2">
            <a:alphaModFix/>
          </a:blip>
          <a:srcRect/>
          <a:stretch/>
        </p:blipFill>
        <p:spPr>
          <a:xfrm>
            <a:off x="4546767" y="2276873"/>
            <a:ext cx="7238124" cy="3966041"/>
          </a:xfrm>
          <a:prstGeom prst="rect">
            <a:avLst/>
          </a:prstGeom>
          <a:noFill/>
          <a:ln>
            <a:noFill/>
          </a:ln>
        </p:spPr>
      </p:pic>
      <p:sp>
        <p:nvSpPr>
          <p:cNvPr id="232" name="Google Shape;232;p52"/>
          <p:cNvSpPr>
            <a:spLocks noGrp="1"/>
          </p:cNvSpPr>
          <p:nvPr>
            <p:ph type="pic" idx="3"/>
          </p:nvPr>
        </p:nvSpPr>
        <p:spPr>
          <a:xfrm>
            <a:off x="5705875" y="2485912"/>
            <a:ext cx="4832891" cy="3124239"/>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33" name="Google Shape;233;p52"/>
          <p:cNvSpPr/>
          <p:nvPr/>
        </p:nvSpPr>
        <p:spPr>
          <a:xfrm>
            <a:off x="4037371" y="1"/>
            <a:ext cx="4128459" cy="60959"/>
          </a:xfrm>
          <a:prstGeom prst="rect">
            <a:avLst/>
          </a:prstGeom>
          <a:solidFill>
            <a:srgbClr val="EB49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234" name="Google Shape;234;p52"/>
          <p:cNvSpPr/>
          <p:nvPr/>
        </p:nvSpPr>
        <p:spPr>
          <a:xfrm>
            <a:off x="0" y="6753308"/>
            <a:ext cx="12192000" cy="110875"/>
          </a:xfrm>
          <a:prstGeom prst="rect">
            <a:avLst/>
          </a:prstGeom>
          <a:solidFill>
            <a:srgbClr val="EB49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8_Images and Contents Layout">
  <p:cSld name="8_Images and Contents Layout">
    <p:spTree>
      <p:nvGrpSpPr>
        <p:cNvPr id="1" name="Shape 235"/>
        <p:cNvGrpSpPr/>
        <p:nvPr/>
      </p:nvGrpSpPr>
      <p:grpSpPr>
        <a:xfrm>
          <a:off x="0" y="0"/>
          <a:ext cx="0" cy="0"/>
          <a:chOff x="0" y="0"/>
          <a:chExt cx="0" cy="0"/>
        </a:xfrm>
      </p:grpSpPr>
      <p:sp>
        <p:nvSpPr>
          <p:cNvPr id="236" name="Google Shape;236;p53"/>
          <p:cNvSpPr txBox="1">
            <a:spLocks noGrp="1"/>
          </p:cNvSpPr>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37" name="Google Shape;237;p53"/>
          <p:cNvSpPr txBox="1">
            <a:spLocks noGrp="1"/>
          </p:cNvSpPr>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3"/>
              </a:spcBef>
              <a:spcAft>
                <a:spcPts val="0"/>
              </a:spcAft>
              <a:buClr>
                <a:srgbClr val="3F3F3F"/>
              </a:buClr>
              <a:buSzPts val="1867"/>
              <a:buFont typeface="Arial"/>
              <a:buNone/>
              <a:defRPr sz="1867" b="0" i="0" u="none" strike="noStrike" cap="none">
                <a:solidFill>
                  <a:srgbClr val="3F3F3F"/>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238" name="Google Shape;238;p53" descr="D:\Fullppt\005-PNG이미지\모니터.png"/>
          <p:cNvPicPr preferRelativeResize="0"/>
          <p:nvPr/>
        </p:nvPicPr>
        <p:blipFill rotWithShape="1">
          <a:blip r:embed="rId2">
            <a:alphaModFix/>
          </a:blip>
          <a:srcRect/>
          <a:stretch/>
        </p:blipFill>
        <p:spPr>
          <a:xfrm>
            <a:off x="776400" y="1815747"/>
            <a:ext cx="3360373" cy="3350541"/>
          </a:xfrm>
          <a:prstGeom prst="rect">
            <a:avLst/>
          </a:prstGeom>
          <a:noFill/>
          <a:ln>
            <a:noFill/>
          </a:ln>
        </p:spPr>
      </p:pic>
      <p:pic>
        <p:nvPicPr>
          <p:cNvPr id="239" name="Google Shape;239;p53" descr="D:\Fullppt\005-PNG이미지\모니터.png"/>
          <p:cNvPicPr preferRelativeResize="0"/>
          <p:nvPr/>
        </p:nvPicPr>
        <p:blipFill rotWithShape="1">
          <a:blip r:embed="rId2">
            <a:alphaModFix/>
          </a:blip>
          <a:srcRect/>
          <a:stretch/>
        </p:blipFill>
        <p:spPr>
          <a:xfrm>
            <a:off x="4406826" y="1815747"/>
            <a:ext cx="3360373" cy="3350541"/>
          </a:xfrm>
          <a:prstGeom prst="rect">
            <a:avLst/>
          </a:prstGeom>
          <a:noFill/>
          <a:ln>
            <a:noFill/>
          </a:ln>
        </p:spPr>
      </p:pic>
      <p:pic>
        <p:nvPicPr>
          <p:cNvPr id="240" name="Google Shape;240;p53" descr="D:\Fullppt\005-PNG이미지\모니터.png"/>
          <p:cNvPicPr preferRelativeResize="0"/>
          <p:nvPr/>
        </p:nvPicPr>
        <p:blipFill rotWithShape="1">
          <a:blip r:embed="rId2">
            <a:alphaModFix/>
          </a:blip>
          <a:srcRect/>
          <a:stretch/>
        </p:blipFill>
        <p:spPr>
          <a:xfrm>
            <a:off x="8037251" y="1815747"/>
            <a:ext cx="3360373" cy="3350541"/>
          </a:xfrm>
          <a:prstGeom prst="rect">
            <a:avLst/>
          </a:prstGeom>
          <a:noFill/>
          <a:ln>
            <a:noFill/>
          </a:ln>
        </p:spPr>
      </p:pic>
      <p:sp>
        <p:nvSpPr>
          <p:cNvPr id="241" name="Google Shape;241;p53"/>
          <p:cNvSpPr>
            <a:spLocks noGrp="1"/>
          </p:cNvSpPr>
          <p:nvPr>
            <p:ph type="pic" idx="3"/>
          </p:nvPr>
        </p:nvSpPr>
        <p:spPr>
          <a:xfrm>
            <a:off x="909901" y="1957962"/>
            <a:ext cx="3073864" cy="208002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42" name="Google Shape;242;p53"/>
          <p:cNvSpPr>
            <a:spLocks noGrp="1"/>
          </p:cNvSpPr>
          <p:nvPr>
            <p:ph type="pic" idx="4"/>
          </p:nvPr>
        </p:nvSpPr>
        <p:spPr>
          <a:xfrm>
            <a:off x="4539561" y="1957962"/>
            <a:ext cx="3073864" cy="208002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43" name="Google Shape;243;p53"/>
          <p:cNvSpPr>
            <a:spLocks noGrp="1"/>
          </p:cNvSpPr>
          <p:nvPr>
            <p:ph type="pic" idx="5"/>
          </p:nvPr>
        </p:nvSpPr>
        <p:spPr>
          <a:xfrm>
            <a:off x="8169221" y="1957962"/>
            <a:ext cx="3073864" cy="208002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
        <p:nvSpPr>
          <p:cNvPr id="244" name="Google Shape;244;p53"/>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245" name="Google Shape;245;p53"/>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9_Images and Contents Layout">
  <p:cSld name="9_Images and Contents Layout">
    <p:spTree>
      <p:nvGrpSpPr>
        <p:cNvPr id="1" name="Shape 246"/>
        <p:cNvGrpSpPr/>
        <p:nvPr/>
      </p:nvGrpSpPr>
      <p:grpSpPr>
        <a:xfrm>
          <a:off x="0" y="0"/>
          <a:ext cx="0" cy="0"/>
          <a:chOff x="0" y="0"/>
          <a:chExt cx="0" cy="0"/>
        </a:xfrm>
      </p:grpSpPr>
      <p:sp>
        <p:nvSpPr>
          <p:cNvPr id="247" name="Google Shape;247;p54"/>
          <p:cNvSpPr>
            <a:spLocks noGrp="1"/>
          </p:cNvSpPr>
          <p:nvPr>
            <p:ph type="pic" idx="2"/>
          </p:nvPr>
        </p:nvSpPr>
        <p:spPr>
          <a:xfrm>
            <a:off x="0" y="0"/>
            <a:ext cx="12192000" cy="4101075"/>
          </a:xfrm>
          <a:prstGeom prst="rect">
            <a:avLst/>
          </a:prstGeom>
          <a:solidFill>
            <a:srgbClr val="D8D8D8"/>
          </a:solidFill>
          <a:ln>
            <a:noFill/>
          </a:ln>
        </p:spPr>
        <p:txBody>
          <a:bodyPr spcFirstLastPara="1" wrap="square" lIns="91425" tIns="45700" rIns="91425" bIns="45700" anchor="ctr" anchorCtr="0">
            <a:noAutofit/>
          </a:bodyPr>
          <a:lstStyle>
            <a:lvl1pPr marR="0" lvl="0" algn="ctr" rtl="0">
              <a:spcBef>
                <a:spcPts val="32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Arial"/>
                <a:ea typeface="Arial"/>
                <a:cs typeface="Arial"/>
                <a:sym typeface="Arial"/>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con sets layout">
  <p:cSld name="icon sets layout">
    <p:spTree>
      <p:nvGrpSpPr>
        <p:cNvPr id="1" name="Shape 248"/>
        <p:cNvGrpSpPr/>
        <p:nvPr/>
      </p:nvGrpSpPr>
      <p:grpSpPr>
        <a:xfrm>
          <a:off x="0" y="0"/>
          <a:ext cx="0" cy="0"/>
          <a:chOff x="0" y="0"/>
          <a:chExt cx="0" cy="0"/>
        </a:xfrm>
      </p:grpSpPr>
      <p:sp>
        <p:nvSpPr>
          <p:cNvPr id="249" name="Google Shape;249;p55"/>
          <p:cNvSpPr txBox="1">
            <a:spLocks noGrp="1"/>
          </p:cNvSpPr>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grpSp>
        <p:nvGrpSpPr>
          <p:cNvPr id="250" name="Google Shape;250;p55"/>
          <p:cNvGrpSpPr/>
          <p:nvPr/>
        </p:nvGrpSpPr>
        <p:grpSpPr>
          <a:xfrm>
            <a:off x="472011" y="1508786"/>
            <a:ext cx="3799787" cy="4865561"/>
            <a:chOff x="354008" y="1131589"/>
            <a:chExt cx="2849840" cy="3649171"/>
          </a:xfrm>
        </p:grpSpPr>
        <p:sp>
          <p:nvSpPr>
            <p:cNvPr id="251" name="Google Shape;251;p55"/>
            <p:cNvSpPr/>
            <p:nvPr/>
          </p:nvSpPr>
          <p:spPr>
            <a:xfrm>
              <a:off x="354008" y="1131589"/>
              <a:ext cx="2849840" cy="364917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252" name="Google Shape;252;p55"/>
            <p:cNvSpPr/>
            <p:nvPr/>
          </p:nvSpPr>
          <p:spPr>
            <a:xfrm>
              <a:off x="531932" y="1347500"/>
              <a:ext cx="108520" cy="3240473"/>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a:ea typeface="Arial"/>
                <a:cs typeface="Arial"/>
                <a:sym typeface="Arial"/>
              </a:endParaRPr>
            </a:p>
          </p:txBody>
        </p:sp>
        <p:sp>
          <p:nvSpPr>
            <p:cNvPr id="253" name="Google Shape;253;p55"/>
            <p:cNvSpPr/>
            <p:nvPr/>
          </p:nvSpPr>
          <p:spPr>
            <a:xfrm rot="5400000">
              <a:off x="2592642" y="1238201"/>
              <a:ext cx="502331" cy="502331"/>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84"/>
        <p:cNvGrpSpPr/>
        <p:nvPr/>
      </p:nvGrpSpPr>
      <p:grpSpPr>
        <a:xfrm>
          <a:off x="0" y="0"/>
          <a:ext cx="0" cy="0"/>
          <a:chOff x="0" y="0"/>
          <a:chExt cx="0" cy="0"/>
        </a:xfrm>
      </p:grpSpPr>
      <p:sp>
        <p:nvSpPr>
          <p:cNvPr id="85" name="Google Shape;85;p26"/>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26"/>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26"/>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26"/>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89"/>
        <p:cNvGrpSpPr/>
        <p:nvPr/>
      </p:nvGrpSpPr>
      <p:grpSpPr>
        <a:xfrm>
          <a:off x="0" y="0"/>
          <a:ext cx="0" cy="0"/>
          <a:chOff x="0" y="0"/>
          <a:chExt cx="0" cy="0"/>
        </a:xfrm>
      </p:grpSpPr>
      <p:sp>
        <p:nvSpPr>
          <p:cNvPr id="90" name="Google Shape;9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hyperlink" Target="https://ieeexplore.ieee.org/abstract/document/5476151" TargetMode="External"/><Relationship Id="rId3" Type="http://schemas.openxmlformats.org/officeDocument/2006/relationships/hyperlink" Target="https://www.hindawi.com/journals/am/2018/8320207/" TargetMode="External"/><Relationship Id="rId7" Type="http://schemas.openxmlformats.org/officeDocument/2006/relationships/hyperlink" Target="https://iopscience.iop.org/article/10.1088/0957-0233/17/4/020/meta"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researchgate.net/publication/332298502_A_Computer_Vision_based_Lane_Detection_Approach" TargetMode="External"/><Relationship Id="rId5" Type="http://schemas.openxmlformats.org/officeDocument/2006/relationships/hyperlink" Target="https://www.ijeat.org/uploads/papers" TargetMode="External"/><Relationship Id="rId4" Type="http://schemas.openxmlformats.org/officeDocument/2006/relationships/hyperlink" Target="https://towardsdatascience.com/lane-detection-with-deep-learning-part-1-9e096f3320b7" TargetMode="External"/><Relationship Id="rId9" Type="http://schemas.openxmlformats.org/officeDocument/2006/relationships/hyperlink" Target="https://www.sciencedirect.com/science/article/abs/pii/S003132031500469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
          <p:cNvSpPr/>
          <p:nvPr/>
        </p:nvSpPr>
        <p:spPr>
          <a:xfrm>
            <a:off x="-4421" y="6053794"/>
            <a:ext cx="12196421" cy="4391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 name="Google Shape;259;p1"/>
          <p:cNvSpPr/>
          <p:nvPr/>
        </p:nvSpPr>
        <p:spPr>
          <a:xfrm>
            <a:off x="302197" y="5901985"/>
            <a:ext cx="45719" cy="613881"/>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 name="Google Shape;260;p1"/>
          <p:cNvSpPr txBox="1"/>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0" i="0" u="none" strike="noStrike" cap="none">
              <a:solidFill>
                <a:srgbClr val="888888"/>
              </a:solidFill>
              <a:latin typeface="Calibri"/>
              <a:ea typeface="Calibri"/>
              <a:cs typeface="Calibri"/>
              <a:sym typeface="Calibri"/>
            </a:endParaRPr>
          </a:p>
        </p:txBody>
      </p:sp>
      <p:sp>
        <p:nvSpPr>
          <p:cNvPr id="261" name="Google Shape;261;p1"/>
          <p:cNvSpPr/>
          <p:nvPr/>
        </p:nvSpPr>
        <p:spPr>
          <a:xfrm rot="10800000" flipH="1">
            <a:off x="9506857" y="5939880"/>
            <a:ext cx="1291772" cy="1157606"/>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2" name="Google Shape;262;p1"/>
          <p:cNvSpPr/>
          <p:nvPr/>
        </p:nvSpPr>
        <p:spPr>
          <a:xfrm flipH="1">
            <a:off x="7045437" y="-64960"/>
            <a:ext cx="5146562" cy="5852440"/>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 name="Google Shape;263;p1"/>
          <p:cNvSpPr/>
          <p:nvPr/>
        </p:nvSpPr>
        <p:spPr>
          <a:xfrm>
            <a:off x="2698031" y="1476029"/>
            <a:ext cx="6829425" cy="2797237"/>
          </a:xfrm>
          <a:prstGeom prst="rect">
            <a:avLst/>
          </a:prstGeom>
          <a:gradFill>
            <a:gsLst>
              <a:gs pos="0">
                <a:srgbClr val="FFFFFF">
                  <a:alpha val="0"/>
                </a:srgbClr>
              </a:gs>
              <a:gs pos="2655">
                <a:srgbClr val="FFFFFF">
                  <a:alpha val="0"/>
                </a:srgbClr>
              </a:gs>
              <a:gs pos="15000">
                <a:srgbClr val="FFFFFF">
                  <a:alpha val="33725"/>
                </a:srgbClr>
              </a:gs>
              <a:gs pos="51000">
                <a:schemeClr val="lt1"/>
              </a:gs>
              <a:gs pos="94000">
                <a:srgbClr val="FFFFFF">
                  <a:alpha val="33725"/>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400" b="0" i="1" u="none" strike="noStrike" cap="none" dirty="0">
                <a:solidFill>
                  <a:srgbClr val="000000"/>
                </a:solidFill>
                <a:latin typeface="Calibri"/>
                <a:ea typeface="Calibri"/>
                <a:cs typeface="Calibri"/>
                <a:sym typeface="Calibri"/>
              </a:rPr>
              <a:t>Submitted in the partial fulfillment for the award of the degree of</a:t>
            </a:r>
            <a:endParaRPr dirty="0"/>
          </a:p>
          <a:p>
            <a:pPr marL="0" marR="0" lvl="0" indent="0" algn="ctr" rtl="0">
              <a:lnSpc>
                <a:spcPct val="150000"/>
              </a:lnSpc>
              <a:spcBef>
                <a:spcPts val="0"/>
              </a:spcBef>
              <a:spcAft>
                <a:spcPts val="0"/>
              </a:spcAft>
              <a:buNone/>
            </a:pPr>
            <a:r>
              <a:rPr lang="en-US" sz="2400" b="1" i="0" u="none" strike="noStrike" cap="none" dirty="0">
                <a:solidFill>
                  <a:srgbClr val="000000"/>
                </a:solidFill>
                <a:latin typeface="Calibri"/>
                <a:ea typeface="Calibri"/>
                <a:cs typeface="Calibri"/>
                <a:sym typeface="Calibri"/>
              </a:rPr>
              <a:t>BACHELOR OF ENGINEERING </a:t>
            </a:r>
            <a:endParaRPr sz="2400" b="0" i="0" u="none" strike="noStrike" cap="none" dirty="0">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None/>
            </a:pPr>
            <a:r>
              <a:rPr lang="en-US" sz="2400" b="0" i="1" u="none" strike="noStrike" cap="none" dirty="0">
                <a:solidFill>
                  <a:srgbClr val="000000"/>
                </a:solidFill>
                <a:latin typeface="Calibri"/>
                <a:ea typeface="Calibri"/>
                <a:cs typeface="Calibri"/>
                <a:sym typeface="Calibri"/>
              </a:rPr>
              <a:t> IN</a:t>
            </a:r>
            <a:endParaRPr dirty="0"/>
          </a:p>
          <a:p>
            <a:pPr marL="0" marR="0" lvl="0" indent="0" algn="ctr" rtl="0">
              <a:lnSpc>
                <a:spcPct val="150000"/>
              </a:lnSpc>
              <a:spcBef>
                <a:spcPts val="0"/>
              </a:spcBef>
              <a:spcAft>
                <a:spcPts val="0"/>
              </a:spcAft>
              <a:buNone/>
            </a:pPr>
            <a:r>
              <a:rPr lang="en-US" sz="2400" b="1" i="0" u="none" strike="noStrike" cap="none" dirty="0">
                <a:solidFill>
                  <a:srgbClr val="000000"/>
                </a:solidFill>
                <a:latin typeface="Calibri"/>
                <a:ea typeface="Calibri"/>
                <a:cs typeface="Calibri"/>
                <a:sym typeface="Calibri"/>
              </a:rPr>
              <a:t>CSE (AIML) </a:t>
            </a:r>
            <a:endParaRPr sz="2400" b="0" i="0" u="none" strike="noStrike" cap="none" dirty="0">
              <a:solidFill>
                <a:srgbClr val="000000"/>
              </a:solidFill>
              <a:latin typeface="Calibri"/>
              <a:ea typeface="Calibri"/>
              <a:cs typeface="Calibri"/>
              <a:sym typeface="Calibri"/>
            </a:endParaRPr>
          </a:p>
        </p:txBody>
      </p:sp>
      <p:sp>
        <p:nvSpPr>
          <p:cNvPr id="264" name="Google Shape;264;p1"/>
          <p:cNvSpPr/>
          <p:nvPr/>
        </p:nvSpPr>
        <p:spPr>
          <a:xfrm flipH="1">
            <a:off x="9829797" y="5333999"/>
            <a:ext cx="2366623" cy="1600201"/>
          </a:xfrm>
          <a:prstGeom prst="rtTriangl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1"/>
          <p:cNvSpPr txBox="1"/>
          <p:nvPr/>
        </p:nvSpPr>
        <p:spPr>
          <a:xfrm>
            <a:off x="6881359" y="6019560"/>
            <a:ext cx="492860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595959"/>
                </a:solidFill>
                <a:latin typeface="Arial"/>
                <a:ea typeface="Arial"/>
                <a:cs typeface="Arial"/>
                <a:sym typeface="Arial"/>
              </a:rPr>
              <a:t>DISCOVER . </a:t>
            </a:r>
            <a:r>
              <a:rPr lang="en-US" sz="2000" b="1" i="0" u="none" strike="noStrike" cap="none">
                <a:solidFill>
                  <a:srgbClr val="C00000"/>
                </a:solidFill>
                <a:latin typeface="Arial"/>
                <a:ea typeface="Arial"/>
                <a:cs typeface="Arial"/>
                <a:sym typeface="Arial"/>
              </a:rPr>
              <a:t>LEARN</a:t>
            </a:r>
            <a:r>
              <a:rPr lang="en-US" sz="2000" b="1" i="0" u="none" strike="noStrike" cap="none">
                <a:solidFill>
                  <a:srgbClr val="595959"/>
                </a:solidFill>
                <a:latin typeface="Arial"/>
                <a:ea typeface="Arial"/>
                <a:cs typeface="Arial"/>
                <a:sym typeface="Arial"/>
              </a:rPr>
              <a:t> . EMPOWER</a:t>
            </a:r>
            <a:endParaRPr sz="1200" b="1"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600" b="1" i="0" u="none" strike="noStrike" cap="none">
              <a:solidFill>
                <a:schemeClr val="dk1"/>
              </a:solidFill>
              <a:latin typeface="Arial"/>
              <a:ea typeface="Arial"/>
              <a:cs typeface="Arial"/>
              <a:sym typeface="Arial"/>
            </a:endParaRPr>
          </a:p>
        </p:txBody>
      </p:sp>
      <p:sp>
        <p:nvSpPr>
          <p:cNvPr id="266" name="Google Shape;266;p1"/>
          <p:cNvSpPr/>
          <p:nvPr/>
        </p:nvSpPr>
        <p:spPr>
          <a:xfrm>
            <a:off x="6885780" y="6043646"/>
            <a:ext cx="45719" cy="37062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 name="Google Shape;267;p1"/>
          <p:cNvSpPr txBox="1"/>
          <p:nvPr/>
        </p:nvSpPr>
        <p:spPr>
          <a:xfrm>
            <a:off x="443345" y="6014156"/>
            <a:ext cx="588260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Department of AIT-CSE</a:t>
            </a:r>
            <a:endParaRPr sz="1600" b="0" i="0" u="none" strike="noStrike" cap="none">
              <a:solidFill>
                <a:srgbClr val="FF0000"/>
              </a:solidFill>
              <a:latin typeface="Times New Roman"/>
              <a:ea typeface="Times New Roman"/>
              <a:cs typeface="Times New Roman"/>
              <a:sym typeface="Times New Roman"/>
            </a:endParaRPr>
          </a:p>
        </p:txBody>
      </p:sp>
      <p:sp>
        <p:nvSpPr>
          <p:cNvPr id="268" name="Google Shape;268;p1"/>
          <p:cNvSpPr txBox="1"/>
          <p:nvPr/>
        </p:nvSpPr>
        <p:spPr>
          <a:xfrm>
            <a:off x="1581940" y="884575"/>
            <a:ext cx="8477097"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chemeClr val="dk1"/>
                </a:solidFill>
                <a:latin typeface="Arial"/>
                <a:ea typeface="Arial"/>
                <a:cs typeface="Arial"/>
                <a:sym typeface="Arial"/>
              </a:rPr>
              <a:t>VISION</a:t>
            </a:r>
            <a:endParaRPr dirty="0"/>
          </a:p>
        </p:txBody>
      </p:sp>
      <p:sp>
        <p:nvSpPr>
          <p:cNvPr id="269" name="Google Shape;269;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270" name="Google Shape;270;p1"/>
          <p:cNvSpPr txBox="1"/>
          <p:nvPr/>
        </p:nvSpPr>
        <p:spPr>
          <a:xfrm>
            <a:off x="1244173" y="4110101"/>
            <a:ext cx="3351367"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Calibri"/>
                <a:ea typeface="Calibri"/>
                <a:cs typeface="Calibri"/>
                <a:sym typeface="Calibri"/>
              </a:rPr>
              <a:t>Submitted by: </a:t>
            </a:r>
            <a:endParaRPr dirty="0"/>
          </a:p>
          <a:p>
            <a:pPr marL="0" marR="0" lvl="0" indent="0" algn="l" rtl="0">
              <a:spcBef>
                <a:spcPts val="0"/>
              </a:spcBef>
              <a:spcAft>
                <a:spcPts val="0"/>
              </a:spcAft>
              <a:buNone/>
            </a:pPr>
            <a:r>
              <a:rPr lang="en-US" sz="2000" dirty="0" err="1">
                <a:solidFill>
                  <a:schemeClr val="dk1"/>
                </a:solidFill>
                <a:latin typeface="Calibri"/>
                <a:ea typeface="Calibri"/>
                <a:cs typeface="Calibri"/>
                <a:sym typeface="Calibri"/>
              </a:rPr>
              <a:t>Jahanvi</a:t>
            </a:r>
            <a:r>
              <a:rPr lang="en-US" sz="2000" dirty="0">
                <a:solidFill>
                  <a:schemeClr val="dk1"/>
                </a:solidFill>
                <a:latin typeface="Calibri"/>
                <a:ea typeface="Calibri"/>
                <a:cs typeface="Calibri"/>
                <a:sym typeface="Calibri"/>
              </a:rPr>
              <a:t> Chawla 18BCS6108</a:t>
            </a:r>
            <a:endParaRPr dirty="0"/>
          </a:p>
          <a:p>
            <a:pPr marL="0" marR="0" lvl="0" indent="0" algn="l" rtl="0">
              <a:spcBef>
                <a:spcPts val="0"/>
              </a:spcBef>
              <a:spcAft>
                <a:spcPts val="0"/>
              </a:spcAft>
              <a:buNone/>
            </a:pPr>
            <a:r>
              <a:rPr lang="en-US" sz="2000" dirty="0" err="1">
                <a:solidFill>
                  <a:schemeClr val="dk1"/>
                </a:solidFill>
                <a:latin typeface="Calibri"/>
                <a:ea typeface="Calibri"/>
                <a:cs typeface="Calibri"/>
                <a:sym typeface="Calibri"/>
              </a:rPr>
              <a:t>Yuvraj</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Koundal</a:t>
            </a:r>
            <a:r>
              <a:rPr lang="en-US" sz="2000" dirty="0">
                <a:solidFill>
                  <a:schemeClr val="dk1"/>
                </a:solidFill>
                <a:latin typeface="Calibri"/>
                <a:ea typeface="Calibri"/>
                <a:cs typeface="Calibri"/>
                <a:sym typeface="Calibri"/>
              </a:rPr>
              <a:t> 18BCS6114</a:t>
            </a:r>
            <a:endParaRPr dirty="0"/>
          </a:p>
          <a:p>
            <a:pPr marL="0" marR="0" lvl="0" indent="0" algn="l" rtl="0">
              <a:spcBef>
                <a:spcPts val="0"/>
              </a:spcBef>
              <a:spcAft>
                <a:spcPts val="0"/>
              </a:spcAft>
              <a:buNone/>
            </a:pPr>
            <a:r>
              <a:rPr lang="en-US" sz="2000" dirty="0" err="1">
                <a:solidFill>
                  <a:schemeClr val="dk1"/>
                </a:solidFill>
                <a:latin typeface="Calibri"/>
                <a:ea typeface="Calibri"/>
                <a:cs typeface="Calibri"/>
                <a:sym typeface="Calibri"/>
              </a:rPr>
              <a:t>Sejal</a:t>
            </a:r>
            <a:r>
              <a:rPr lang="en-US" sz="2000" dirty="0">
                <a:solidFill>
                  <a:schemeClr val="dk1"/>
                </a:solidFill>
                <a:latin typeface="Calibri"/>
                <a:ea typeface="Calibri"/>
                <a:cs typeface="Calibri"/>
                <a:sym typeface="Calibri"/>
              </a:rPr>
              <a:t> Gulati 18BCS6116</a:t>
            </a:r>
            <a:endParaRPr dirty="0"/>
          </a:p>
          <a:p>
            <a:pPr marL="0" marR="0" lvl="0" indent="0" algn="l" rtl="0">
              <a:spcBef>
                <a:spcPts val="0"/>
              </a:spcBef>
              <a:spcAft>
                <a:spcPts val="0"/>
              </a:spcAft>
              <a:buNone/>
            </a:pPr>
            <a:r>
              <a:rPr lang="en-US" sz="2000" dirty="0" err="1">
                <a:solidFill>
                  <a:schemeClr val="dk1"/>
                </a:solidFill>
                <a:latin typeface="Calibri"/>
                <a:ea typeface="Calibri"/>
                <a:cs typeface="Calibri"/>
                <a:sym typeface="Calibri"/>
              </a:rPr>
              <a:t>Sachin</a:t>
            </a:r>
            <a:r>
              <a:rPr lang="en-US" sz="2000" dirty="0">
                <a:solidFill>
                  <a:schemeClr val="dk1"/>
                </a:solidFill>
                <a:latin typeface="Calibri"/>
                <a:ea typeface="Calibri"/>
                <a:cs typeface="Calibri"/>
                <a:sym typeface="Calibri"/>
              </a:rPr>
              <a:t> Kaushik 18BCS6119</a:t>
            </a: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Shivam 18BCS6138 </a:t>
            </a:r>
            <a:endParaRPr dirty="0"/>
          </a:p>
        </p:txBody>
      </p:sp>
      <p:sp>
        <p:nvSpPr>
          <p:cNvPr id="271" name="Google Shape;271;p1"/>
          <p:cNvSpPr txBox="1"/>
          <p:nvPr/>
        </p:nvSpPr>
        <p:spPr>
          <a:xfrm>
            <a:off x="7681250" y="4725655"/>
            <a:ext cx="3040384"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Under the Supervision of: </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MONIKA SINGH </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 name="Picture 1"/>
          <p:cNvPicPr>
            <a:picLocks noChangeAspect="1"/>
          </p:cNvPicPr>
          <p:nvPr/>
        </p:nvPicPr>
        <p:blipFill>
          <a:blip r:embed="rId3"/>
          <a:stretch>
            <a:fillRect/>
          </a:stretch>
        </p:blipFill>
        <p:spPr>
          <a:xfrm>
            <a:off x="1591056" y="489429"/>
            <a:ext cx="8586215" cy="57754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Times New Roman" panose="02020603050405020304" pitchFamily="18" charset="0"/>
                <a:cs typeface="Times New Roman" panose="02020603050405020304" pitchFamily="18" charset="0"/>
              </a:rPr>
              <a:t>Let’s see another method</a:t>
            </a:r>
            <a:endParaRPr lang="en-IN"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normAutofit/>
          </a:bodyPr>
          <a:lstStyle/>
          <a:p>
            <a:r>
              <a:rPr lang="en-US" sz="2400" b="1" dirty="0">
                <a:latin typeface="Times New Roman" panose="02020603050405020304" pitchFamily="18" charset="0"/>
                <a:cs typeface="Times New Roman" panose="02020603050405020304" pitchFamily="18" charset="0"/>
              </a:rPr>
              <a:t>Distortion coefficients and camera calibration </a:t>
            </a:r>
            <a:r>
              <a:rPr lang="en-US" sz="2400" b="1" dirty="0" smtClean="0">
                <a:latin typeface="Times New Roman" panose="02020603050405020304" pitchFamily="18" charset="0"/>
                <a:cs typeface="Times New Roman" panose="02020603050405020304" pitchFamily="18" charset="0"/>
              </a:rPr>
              <a:t>matrix:</a:t>
            </a:r>
          </a:p>
          <a:p>
            <a:pPr marL="114300" indent="0">
              <a:buNone/>
            </a:pPr>
            <a:r>
              <a:rPr lang="en-US" sz="2400" dirty="0">
                <a:latin typeface="Times New Roman" panose="02020603050405020304" pitchFamily="18" charset="0"/>
                <a:cs typeface="Times New Roman" panose="02020603050405020304" pitchFamily="18" charset="0"/>
              </a:rPr>
              <a:t>Lenses are used in all cameras, and one of the issues with lenses is that they have radial distortion. I calculated the correct camera matrix and distortion coefficients using OpenCV functions on chessboard images to remove the distortion. Finding the interior corners of an image and using that information to un-distort the image is one way to accomplish this</a:t>
            </a:r>
            <a:r>
              <a:rPr lang="en-US" sz="2400" dirty="0" smtClean="0">
                <a:latin typeface="Times New Roman" panose="02020603050405020304" pitchFamily="18" charset="0"/>
                <a:cs typeface="Times New Roman" panose="02020603050405020304" pitchFamily="18" charset="0"/>
              </a:rPr>
              <a:t>. As shown in the below fig.</a:t>
            </a:r>
            <a:endParaRPr lang="en-US" sz="2400" dirty="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a:p>
            <a:endParaRPr lang="en-US" sz="2400" b="1"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874" y="4306585"/>
            <a:ext cx="6584708" cy="1960072"/>
          </a:xfrm>
          <a:prstGeom prst="rect">
            <a:avLst/>
          </a:prstGeom>
        </p:spPr>
      </p:pic>
    </p:spTree>
    <p:extLst>
      <p:ext uri="{BB962C8B-B14F-4D97-AF65-F5344CB8AC3E}">
        <p14:creationId xmlns:p14="http://schemas.microsoft.com/office/powerpoint/2010/main" val="153968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773915"/>
            <a:ext cx="10515600" cy="4351338"/>
          </a:xfrm>
        </p:spPr>
        <p:txBody>
          <a:bodyPr>
            <a:normAutofit/>
          </a:bodyPr>
          <a:lstStyle/>
          <a:p>
            <a:r>
              <a:rPr lang="en-US" sz="2400" b="1" dirty="0">
                <a:latin typeface="Times New Roman" panose="02020603050405020304" pitchFamily="18" charset="0"/>
                <a:cs typeface="Times New Roman" panose="02020603050405020304" pitchFamily="18" charset="0"/>
              </a:rPr>
              <a:t>Applying distortion correction to raw </a:t>
            </a:r>
            <a:r>
              <a:rPr lang="en-US" sz="2400" b="1" dirty="0" smtClean="0">
                <a:latin typeface="Times New Roman" panose="02020603050405020304" pitchFamily="18" charset="0"/>
                <a:cs typeface="Times New Roman" panose="02020603050405020304" pitchFamily="18" charset="0"/>
              </a:rPr>
              <a:t>images:</a:t>
            </a:r>
            <a:endParaRPr lang="en-US" sz="2400" b="1" dirty="0">
              <a:latin typeface="Times New Roman" panose="02020603050405020304" pitchFamily="18" charset="0"/>
              <a:cs typeface="Times New Roman" panose="02020603050405020304" pitchFamily="18" charset="0"/>
            </a:endParaRPr>
          </a:p>
          <a:p>
            <a:pPr marL="114300" indent="0">
              <a:buNone/>
            </a:pPr>
            <a:r>
              <a:rPr lang="en-US" sz="2400" dirty="0">
                <a:latin typeface="Times New Roman" panose="02020603050405020304" pitchFamily="18" charset="0"/>
                <a:cs typeface="Times New Roman" panose="02020603050405020304" pitchFamily="18" charset="0"/>
              </a:rPr>
              <a:t>It may be more difficult to discern the impacts of adding distortion correction to raw photos compared to a checkerboard image, but if you look closely at the white automobile that has been slightly cropped along with the trees when the distortion correction was performed, this effect becomes more visible</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As shown in the below fig.</a:t>
            </a:r>
          </a:p>
          <a:p>
            <a:pPr marL="114300" indent="0">
              <a:buNone/>
            </a:pPr>
            <a:endParaRPr lang="en-US" sz="2400" dirty="0" smtClean="0">
              <a:latin typeface="Times New Roman" panose="02020603050405020304" pitchFamily="18" charset="0"/>
              <a:cs typeface="Times New Roman" panose="02020603050405020304" pitchFamily="18" charset="0"/>
            </a:endParaRPr>
          </a:p>
          <a:p>
            <a:pPr marL="114300" indent="0">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91" y="3392506"/>
            <a:ext cx="9956800" cy="2963844"/>
          </a:xfrm>
          <a:prstGeom prst="rect">
            <a:avLst/>
          </a:prstGeom>
        </p:spPr>
      </p:pic>
    </p:spTree>
    <p:extLst>
      <p:ext uri="{BB962C8B-B14F-4D97-AF65-F5344CB8AC3E}">
        <p14:creationId xmlns:p14="http://schemas.microsoft.com/office/powerpoint/2010/main" val="334977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652607"/>
            <a:ext cx="10515600" cy="4351338"/>
          </a:xfrm>
        </p:spPr>
        <p:txBody>
          <a:bodyPr>
            <a:normAutofit/>
          </a:bodyPr>
          <a:lstStyle/>
          <a:p>
            <a:r>
              <a:rPr lang="en-US" sz="2400" b="1" dirty="0" smtClean="0">
                <a:latin typeface="Times New Roman" panose="02020603050405020304" pitchFamily="18" charset="0"/>
                <a:cs typeface="Times New Roman" panose="02020603050405020304" pitchFamily="18" charset="0"/>
              </a:rPr>
              <a:t>Creating a threshold binary image: </a:t>
            </a:r>
            <a:endParaRPr lang="en-US" sz="2400" dirty="0" smtClean="0">
              <a:latin typeface="Times New Roman" panose="02020603050405020304" pitchFamily="18" charset="0"/>
              <a:cs typeface="Times New Roman" panose="02020603050405020304" pitchFamily="18" charset="0"/>
            </a:endParaRPr>
          </a:p>
          <a:p>
            <a:pPr marL="114300" indent="0">
              <a:buNone/>
            </a:pPr>
            <a:r>
              <a:rPr lang="en-US" sz="2400" dirty="0">
                <a:latin typeface="Times New Roman" panose="02020603050405020304" pitchFamily="18" charset="0"/>
                <a:cs typeface="Times New Roman" panose="02020603050405020304" pitchFamily="18" charset="0"/>
              </a:rPr>
              <a:t>We used a combination of thresholds, </a:t>
            </a:r>
            <a:r>
              <a:rPr lang="en-US" sz="2400" dirty="0" smtClean="0">
                <a:latin typeface="Times New Roman" panose="02020603050405020304" pitchFamily="18" charset="0"/>
                <a:cs typeface="Times New Roman" panose="02020603050405020304" pitchFamily="18" charset="0"/>
              </a:rPr>
              <a:t>color </a:t>
            </a:r>
            <a:r>
              <a:rPr lang="en-US" sz="2400" dirty="0">
                <a:latin typeface="Times New Roman" panose="02020603050405020304" pitchFamily="18" charset="0"/>
                <a:cs typeface="Times New Roman" panose="02020603050405020304" pitchFamily="18" charset="0"/>
              </a:rPr>
              <a:t>spaces, and gradients to test a number of these strategies on a variety of photographs. To build my image processing pipeline, we chose the following components: To detect lane lines, use S channel thresholds in the HLS </a:t>
            </a:r>
            <a:r>
              <a:rPr lang="en-US" sz="2400" dirty="0" smtClean="0">
                <a:latin typeface="Times New Roman" panose="02020603050405020304" pitchFamily="18" charset="0"/>
                <a:cs typeface="Times New Roman" panose="02020603050405020304" pitchFamily="18" charset="0"/>
              </a:rPr>
              <a:t>color </a:t>
            </a:r>
            <a:r>
              <a:rPr lang="en-US" sz="2400" dirty="0">
                <a:latin typeface="Times New Roman" panose="02020603050405020304" pitchFamily="18" charset="0"/>
                <a:cs typeface="Times New Roman" panose="02020603050405020304" pitchFamily="18" charset="0"/>
              </a:rPr>
              <a:t>space and V channel thresholds in the HSV </a:t>
            </a:r>
            <a:r>
              <a:rPr lang="en-US" sz="2400" dirty="0" smtClean="0">
                <a:latin typeface="Times New Roman" panose="02020603050405020304" pitchFamily="18" charset="0"/>
                <a:cs typeface="Times New Roman" panose="02020603050405020304" pitchFamily="18" charset="0"/>
              </a:rPr>
              <a:t>color </a:t>
            </a:r>
            <a:r>
              <a:rPr lang="en-US" sz="2400" dirty="0">
                <a:latin typeface="Times New Roman" panose="02020603050405020304" pitchFamily="18" charset="0"/>
                <a:cs typeface="Times New Roman" panose="02020603050405020304" pitchFamily="18" charset="0"/>
              </a:rPr>
              <a:t>space, as well as gradients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As shown in the below fig.</a:t>
            </a:r>
          </a:p>
          <a:p>
            <a:pPr marL="114300" indent="0">
              <a:buNone/>
            </a:pPr>
            <a:endParaRPr lang="en-US" sz="2400" dirty="0" smtClean="0">
              <a:latin typeface="Times New Roman" panose="02020603050405020304" pitchFamily="18" charset="0"/>
              <a:cs typeface="Times New Roman" panose="02020603050405020304" pitchFamily="18" charset="0"/>
            </a:endParaRPr>
          </a:p>
          <a:p>
            <a:pPr marL="114300" indent="0">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Picture 4"/>
          <p:cNvPicPr>
            <a:picLocks noChangeAspect="1"/>
          </p:cNvPicPr>
          <p:nvPr/>
        </p:nvPicPr>
        <p:blipFill>
          <a:blip r:embed="rId2"/>
          <a:stretch>
            <a:fillRect/>
          </a:stretch>
        </p:blipFill>
        <p:spPr>
          <a:xfrm>
            <a:off x="1595984" y="3543733"/>
            <a:ext cx="8494170" cy="2718522"/>
          </a:xfrm>
          <a:prstGeom prst="rect">
            <a:avLst/>
          </a:prstGeom>
        </p:spPr>
      </p:pic>
    </p:spTree>
    <p:extLst>
      <p:ext uri="{BB962C8B-B14F-4D97-AF65-F5344CB8AC3E}">
        <p14:creationId xmlns:p14="http://schemas.microsoft.com/office/powerpoint/2010/main" val="2836924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431888"/>
            <a:ext cx="10515600" cy="4351338"/>
          </a:xfrm>
        </p:spPr>
        <p:txBody>
          <a:bodyPr>
            <a:normAutofit/>
          </a:bodyPr>
          <a:lstStyle/>
          <a:p>
            <a:r>
              <a:rPr lang="en-US" sz="2400" b="1" dirty="0" smtClean="0">
                <a:latin typeface="Times New Roman" panose="02020603050405020304" pitchFamily="18" charset="0"/>
                <a:cs typeface="Times New Roman" panose="02020603050405020304" pitchFamily="18" charset="0"/>
              </a:rPr>
              <a:t>Wrap perspective:</a:t>
            </a:r>
          </a:p>
          <a:p>
            <a:pPr marL="114300" indent="0">
              <a:buNone/>
            </a:pPr>
            <a:r>
              <a:rPr lang="en-US" sz="2400" dirty="0">
                <a:latin typeface="Times New Roman" panose="02020603050405020304" pitchFamily="18" charset="0"/>
                <a:cs typeface="Times New Roman" panose="02020603050405020304" pitchFamily="18" charset="0"/>
              </a:rPr>
              <a:t>Images have perspective, which makes straight lines in an image appear to be converging at a distance despite the fact that they are parallel. When this perspective is gone, it is simpler to detect lane line curvature. This is accomplished by converting the image to a 2D Bird's Eye view, in which the lane lines are always parallel to one another. We selected four spots on the original undistorted image and altered the perspective to a Bird's eye view, as seen in fig</a:t>
            </a:r>
            <a:r>
              <a:rPr lang="en-US" sz="2400" dirty="0" smtClean="0">
                <a:latin typeface="Times New Roman" panose="02020603050405020304" pitchFamily="18" charset="0"/>
                <a:cs typeface="Times New Roman" panose="02020603050405020304" pitchFamily="18" charset="0"/>
              </a:rPr>
              <a:t>.</a:t>
            </a:r>
          </a:p>
          <a:p>
            <a:pPr marL="114300" indent="0">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546" y="3383786"/>
            <a:ext cx="9402618" cy="2798880"/>
          </a:xfrm>
          <a:prstGeom prst="rect">
            <a:avLst/>
          </a:prstGeom>
        </p:spPr>
      </p:pic>
    </p:spTree>
    <p:extLst>
      <p:ext uri="{BB962C8B-B14F-4D97-AF65-F5344CB8AC3E}">
        <p14:creationId xmlns:p14="http://schemas.microsoft.com/office/powerpoint/2010/main" val="520504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615661"/>
            <a:ext cx="10515600" cy="4351338"/>
          </a:xfrm>
        </p:spPr>
        <p:txBody>
          <a:bodyPr>
            <a:normAutofit/>
          </a:bodyPr>
          <a:lstStyle/>
          <a:p>
            <a:r>
              <a:rPr lang="en-US" sz="2400" b="1" dirty="0" smtClean="0">
                <a:latin typeface="Times New Roman" panose="02020603050405020304" pitchFamily="18" charset="0"/>
                <a:cs typeface="Times New Roman" panose="02020603050405020304" pitchFamily="18" charset="0"/>
              </a:rPr>
              <a:t>Lane detection:</a:t>
            </a:r>
          </a:p>
          <a:p>
            <a:pPr marL="114300" indent="0">
              <a:buNone/>
            </a:pPr>
            <a:r>
              <a:rPr lang="en-US" sz="2400" dirty="0">
                <a:latin typeface="Times New Roman" panose="02020603050405020304" pitchFamily="18" charset="0"/>
                <a:cs typeface="Times New Roman" panose="02020603050405020304" pitchFamily="18" charset="0"/>
              </a:rPr>
              <a:t>There are a few different methods for detecting lane lines. </a:t>
            </a:r>
            <a:r>
              <a:rPr lang="en-US" sz="2400" dirty="0" smtClean="0">
                <a:latin typeface="Times New Roman" panose="02020603050405020304" pitchFamily="18" charset="0"/>
                <a:cs typeface="Times New Roman" panose="02020603050405020304" pitchFamily="18" charset="0"/>
              </a:rPr>
              <a:t>We’ve utilized </a:t>
            </a:r>
            <a:r>
              <a:rPr lang="en-US" sz="2400" dirty="0">
                <a:latin typeface="Times New Roman" panose="02020603050405020304" pitchFamily="18" charset="0"/>
                <a:cs typeface="Times New Roman" panose="02020603050405020304" pitchFamily="18" charset="0"/>
              </a:rPr>
              <a:t>convolution, which is the result of multiplying two signals: the window template and the vertical slice of the pixel image. To apply the convolution, </a:t>
            </a:r>
            <a:r>
              <a:rPr lang="en-US" sz="2400" dirty="0" smtClean="0">
                <a:latin typeface="Times New Roman" panose="02020603050405020304" pitchFamily="18" charset="0"/>
                <a:cs typeface="Times New Roman" panose="02020603050405020304" pitchFamily="18" charset="0"/>
              </a:rPr>
              <a:t>we’ve utilized </a:t>
            </a:r>
            <a:r>
              <a:rPr lang="en-US" sz="2400" dirty="0">
                <a:latin typeface="Times New Roman" panose="02020603050405020304" pitchFamily="18" charset="0"/>
                <a:cs typeface="Times New Roman" panose="02020603050405020304" pitchFamily="18" charset="0"/>
              </a:rPr>
              <a:t>a sliding window approach, which </a:t>
            </a:r>
            <a:r>
              <a:rPr lang="en-US" sz="2400" dirty="0" smtClean="0">
                <a:latin typeface="Times New Roman" panose="02020603050405020304" pitchFamily="18" charset="0"/>
                <a:cs typeface="Times New Roman" panose="02020603050405020304" pitchFamily="18" charset="0"/>
              </a:rPr>
              <a:t>maximizes </a:t>
            </a:r>
            <a:r>
              <a:rPr lang="en-US" sz="2400" dirty="0">
                <a:latin typeface="Times New Roman" panose="02020603050405020304" pitchFamily="18" charset="0"/>
                <a:cs typeface="Times New Roman" panose="02020603050405020304" pitchFamily="18" charset="0"/>
              </a:rPr>
              <a:t>the amount of heated pixels in each window. The image is moved across the window template from left to right, and any overlapping values are added together to create the convolved signal. The biggest overlap of pixels occurs at the peak of the convolved signal, and this is the most likely location for the lane marker.</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72" y="3714252"/>
            <a:ext cx="12071928" cy="2505494"/>
          </a:xfrm>
          <a:prstGeom prst="rect">
            <a:avLst/>
          </a:prstGeom>
        </p:spPr>
      </p:pic>
    </p:spTree>
    <p:extLst>
      <p:ext uri="{BB962C8B-B14F-4D97-AF65-F5344CB8AC3E}">
        <p14:creationId xmlns:p14="http://schemas.microsoft.com/office/powerpoint/2010/main" val="2120305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Additional things in 2</a:t>
            </a:r>
            <a:r>
              <a:rPr lang="en-US" baseline="30000" dirty="0" smtClean="0">
                <a:latin typeface="Times New Roman" panose="02020603050405020304" pitchFamily="18" charset="0"/>
                <a:cs typeface="Times New Roman" panose="02020603050405020304" pitchFamily="18" charset="0"/>
              </a:rPr>
              <a:t>nd</a:t>
            </a:r>
            <a:r>
              <a:rPr lang="en-US" dirty="0" smtClean="0">
                <a:latin typeface="Times New Roman" panose="02020603050405020304" pitchFamily="18" charset="0"/>
                <a:cs typeface="Times New Roman" panose="02020603050405020304" pitchFamily="18" charset="0"/>
              </a:rPr>
              <a:t> method</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normAutofit/>
          </a:bodyPr>
          <a:lstStyle/>
          <a:p>
            <a:r>
              <a:rPr lang="en-US" sz="2400" b="1" dirty="0" smtClean="0">
                <a:latin typeface="Times New Roman" panose="02020603050405020304" pitchFamily="18" charset="0"/>
                <a:cs typeface="Times New Roman" panose="02020603050405020304" pitchFamily="18" charset="0"/>
              </a:rPr>
              <a:t>Lane's </a:t>
            </a:r>
            <a:r>
              <a:rPr lang="en-US" sz="2400" b="1" dirty="0">
                <a:latin typeface="Times New Roman" panose="02020603050405020304" pitchFamily="18" charset="0"/>
                <a:cs typeface="Times New Roman" panose="02020603050405020304" pitchFamily="18" charset="0"/>
              </a:rPr>
              <a:t>curvature and the vehicle's location in relation to the car's </a:t>
            </a:r>
            <a:r>
              <a:rPr lang="en-US" sz="2400" b="1" dirty="0" smtClean="0">
                <a:latin typeface="Times New Roman" panose="02020603050405020304" pitchFamily="18" charset="0"/>
                <a:cs typeface="Times New Roman" panose="02020603050405020304" pitchFamily="18" charset="0"/>
              </a:rPr>
              <a:t>centre:</a:t>
            </a:r>
          </a:p>
          <a:p>
            <a:pPr marL="114300" indent="0">
              <a:buNone/>
            </a:pPr>
            <a:r>
              <a:rPr lang="en-US" sz="2400" dirty="0" smtClean="0">
                <a:latin typeface="Times New Roman" panose="02020603050405020304" pitchFamily="18" charset="0"/>
                <a:cs typeface="Times New Roman" panose="02020603050405020304" pitchFamily="18" charset="0"/>
              </a:rPr>
              <a:t>We've </a:t>
            </a:r>
            <a:r>
              <a:rPr lang="en-US" sz="2400" dirty="0">
                <a:latin typeface="Times New Roman" panose="02020603050405020304" pitchFamily="18" charset="0"/>
                <a:cs typeface="Times New Roman" panose="02020603050405020304" pitchFamily="18" charset="0"/>
              </a:rPr>
              <a:t>taken measurements of the lane lines and calculated how much the road is curving, as well as the vehicle's position in relation to the lane </a:t>
            </a:r>
            <a:r>
              <a:rPr lang="en-US" sz="2400" dirty="0" smtClean="0">
                <a:latin typeface="Times New Roman" panose="02020603050405020304" pitchFamily="18" charset="0"/>
                <a:cs typeface="Times New Roman" panose="02020603050405020304" pitchFamily="18" charset="0"/>
              </a:rPr>
              <a:t>center. </a:t>
            </a:r>
            <a:r>
              <a:rPr lang="en-US" sz="2400" dirty="0">
                <a:latin typeface="Times New Roman" panose="02020603050405020304" pitchFamily="18" charset="0"/>
                <a:cs typeface="Times New Roman" panose="02020603050405020304" pitchFamily="18" charset="0"/>
              </a:rPr>
              <a:t>We've assumed the camera is situated in the vehicle's </a:t>
            </a:r>
            <a:r>
              <a:rPr lang="en-US" sz="2400" dirty="0" smtClean="0">
                <a:latin typeface="Times New Roman" panose="02020603050405020304" pitchFamily="18" charset="0"/>
                <a:cs typeface="Times New Roman" panose="02020603050405020304" pitchFamily="18" charset="0"/>
              </a:rPr>
              <a:t>center.</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583" y="3758333"/>
            <a:ext cx="4943252" cy="2780579"/>
          </a:xfrm>
          <a:prstGeom prst="rect">
            <a:avLst/>
          </a:prstGeom>
        </p:spPr>
      </p:pic>
    </p:spTree>
    <p:extLst>
      <p:ext uri="{BB962C8B-B14F-4D97-AF65-F5344CB8AC3E}">
        <p14:creationId xmlns:p14="http://schemas.microsoft.com/office/powerpoint/2010/main" val="1049252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068" y="3302426"/>
            <a:ext cx="3134586" cy="743102"/>
          </a:xfrm>
        </p:spPr>
        <p:txBody>
          <a:bodyPr>
            <a:normAutofit/>
          </a:bodyPr>
          <a:lstStyle/>
          <a:p>
            <a:r>
              <a:rPr lang="en-US" sz="2800" b="1" dirty="0" smtClean="0">
                <a:latin typeface="Times New Roman" panose="02020603050405020304" pitchFamily="18" charset="0"/>
                <a:cs typeface="Times New Roman" panose="02020603050405020304" pitchFamily="18" charset="0"/>
              </a:rPr>
              <a:t>Method-1 Results</a:t>
            </a:r>
            <a:endParaRPr lang="en-IN" sz="28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3988959" y="1102418"/>
            <a:ext cx="7111991" cy="5619057"/>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10" name="Google Shape;370;p10"/>
          <p:cNvSpPr txBox="1">
            <a:spLocks/>
          </p:cNvSpPr>
          <p:nvPr/>
        </p:nvSpPr>
        <p:spPr>
          <a:xfrm>
            <a:off x="884381" y="300827"/>
            <a:ext cx="7897427" cy="89606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buFont typeface="Times New Roman"/>
              <a:buNone/>
            </a:pPr>
            <a:r>
              <a:rPr lang="en-US" b="1" u="sng" dirty="0" smtClean="0">
                <a:latin typeface="Times New Roman"/>
                <a:ea typeface="Times New Roman"/>
                <a:cs typeface="Times New Roman"/>
                <a:sym typeface="Times New Roman"/>
              </a:rPr>
              <a:t>Results and Outputs</a:t>
            </a:r>
            <a:endParaRPr lang="en-US" dirty="0"/>
          </a:p>
        </p:txBody>
      </p:sp>
    </p:spTree>
    <p:extLst>
      <p:ext uri="{BB962C8B-B14F-4D97-AF65-F5344CB8AC3E}">
        <p14:creationId xmlns:p14="http://schemas.microsoft.com/office/powerpoint/2010/main" val="139872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4" name="Picture 3"/>
          <p:cNvPicPr>
            <a:picLocks noChangeAspect="1"/>
          </p:cNvPicPr>
          <p:nvPr/>
        </p:nvPicPr>
        <p:blipFill>
          <a:blip r:embed="rId2"/>
          <a:stretch>
            <a:fillRect/>
          </a:stretch>
        </p:blipFill>
        <p:spPr>
          <a:xfrm>
            <a:off x="3934690" y="495482"/>
            <a:ext cx="7001164" cy="6115156"/>
          </a:xfrm>
          <a:prstGeom prst="rect">
            <a:avLst/>
          </a:prstGeom>
        </p:spPr>
      </p:pic>
      <p:sp>
        <p:nvSpPr>
          <p:cNvPr id="6" name="TextBox 5"/>
          <p:cNvSpPr txBox="1"/>
          <p:nvPr/>
        </p:nvSpPr>
        <p:spPr>
          <a:xfrm>
            <a:off x="353287" y="2949394"/>
            <a:ext cx="3017986"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Method-2 Results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516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u="sng">
                <a:latin typeface="Times New Roman"/>
                <a:ea typeface="Times New Roman"/>
                <a:cs typeface="Times New Roman"/>
                <a:sym typeface="Times New Roman"/>
              </a:rPr>
              <a:t>Conclusion</a:t>
            </a:r>
            <a:endParaRPr/>
          </a:p>
        </p:txBody>
      </p:sp>
      <p:sp>
        <p:nvSpPr>
          <p:cNvPr id="378" name="Google Shape;378;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a:spcBef>
                <a:spcPts val="0"/>
              </a:spcBef>
              <a:buSzPts val="2800"/>
            </a:pPr>
            <a:r>
              <a:rPr lang="en-US" sz="2400" dirty="0">
                <a:latin typeface="Times New Roman" panose="02020603050405020304" pitchFamily="18" charset="0"/>
                <a:cs typeface="Times New Roman" panose="02020603050405020304" pitchFamily="18" charset="0"/>
              </a:rPr>
              <a:t>We proposed a new lane detection preprocessing and ROI selection methods to design a lane detection system. </a:t>
            </a:r>
          </a:p>
          <a:p>
            <a:pPr marL="228600" lvl="0" indent="-228600" algn="just">
              <a:spcBef>
                <a:spcPts val="0"/>
              </a:spcBef>
              <a:buSzPts val="2800"/>
            </a:pPr>
            <a:endParaRPr lang="en-US" sz="2400" dirty="0">
              <a:latin typeface="Times New Roman" panose="02020603050405020304" pitchFamily="18" charset="0"/>
              <a:cs typeface="Times New Roman" panose="02020603050405020304" pitchFamily="18" charset="0"/>
            </a:endParaRPr>
          </a:p>
          <a:p>
            <a:pPr marL="228600" lvl="0" indent="-228600" algn="just">
              <a:spcBef>
                <a:spcPts val="0"/>
              </a:spcBef>
              <a:buSzPts val="2800"/>
            </a:pPr>
            <a:r>
              <a:rPr lang="en-US" sz="2400" dirty="0">
                <a:latin typeface="Times New Roman" panose="02020603050405020304" pitchFamily="18" charset="0"/>
                <a:cs typeface="Times New Roman" panose="02020603050405020304" pitchFamily="18" charset="0"/>
              </a:rPr>
              <a:t>The main idea is to add white extraction before the conventional basic preprocessing. </a:t>
            </a:r>
          </a:p>
          <a:p>
            <a:pPr marL="228600" lvl="0" indent="-228600" algn="just">
              <a:spcBef>
                <a:spcPts val="0"/>
              </a:spcBef>
              <a:buSzPts val="2800"/>
            </a:pPr>
            <a:endParaRPr lang="en-US" sz="2400" dirty="0">
              <a:latin typeface="Times New Roman" panose="02020603050405020304" pitchFamily="18" charset="0"/>
              <a:cs typeface="Times New Roman" panose="02020603050405020304" pitchFamily="18" charset="0"/>
            </a:endParaRPr>
          </a:p>
          <a:p>
            <a:pPr marL="228600" lvl="0" indent="-228600" algn="just">
              <a:spcBef>
                <a:spcPts val="0"/>
              </a:spcBef>
              <a:buSzPts val="2800"/>
            </a:pPr>
            <a:r>
              <a:rPr lang="en-US" sz="2400" dirty="0">
                <a:latin typeface="Times New Roman" panose="02020603050405020304" pitchFamily="18" charset="0"/>
                <a:cs typeface="Times New Roman" panose="02020603050405020304" pitchFamily="18" charset="0"/>
              </a:rPr>
              <a:t>Edge extraction has also been added during the preprocessing stage to improve lane detection accuracy. </a:t>
            </a:r>
          </a:p>
          <a:p>
            <a:pPr marL="0" lvl="0" indent="0" algn="just">
              <a:spcBef>
                <a:spcPts val="0"/>
              </a:spcBef>
              <a:buSzPts val="2800"/>
              <a:buNone/>
            </a:pPr>
            <a:endParaRPr lang="en-US" sz="2400" dirty="0">
              <a:latin typeface="Times New Roman" panose="02020603050405020304" pitchFamily="18" charset="0"/>
              <a:cs typeface="Times New Roman" panose="02020603050405020304" pitchFamily="18" charset="0"/>
            </a:endParaRPr>
          </a:p>
          <a:p>
            <a:pPr marL="228600" lvl="0" indent="-228600" algn="just">
              <a:spcBef>
                <a:spcPts val="0"/>
              </a:spcBef>
              <a:buSzPts val="2800"/>
            </a:pPr>
            <a:r>
              <a:rPr lang="en-US" sz="2400" dirty="0">
                <a:latin typeface="Times New Roman" panose="02020603050405020304" pitchFamily="18" charset="0"/>
                <a:cs typeface="Times New Roman" panose="02020603050405020304" pitchFamily="18" charset="0"/>
              </a:rPr>
              <a:t>We also placed the ROI selection after the proposed preprocessing. </a:t>
            </a:r>
          </a:p>
          <a:p>
            <a:pPr marL="228600" lvl="0" indent="-228600" algn="just">
              <a:spcBef>
                <a:spcPts val="0"/>
              </a:spcBef>
              <a:buSzPts val="2800"/>
            </a:pPr>
            <a:endParaRPr lang="en-US" sz="2400" dirty="0">
              <a:latin typeface="Times New Roman" panose="02020603050405020304" pitchFamily="18" charset="0"/>
              <a:cs typeface="Times New Roman" panose="02020603050405020304" pitchFamily="18" charset="0"/>
            </a:endParaRPr>
          </a:p>
          <a:p>
            <a:pPr marL="228600" lvl="0" indent="-228600" algn="just">
              <a:spcBef>
                <a:spcPts val="0"/>
              </a:spcBef>
              <a:buSzPts val="2800"/>
            </a:pPr>
            <a:r>
              <a:rPr lang="en-US" sz="2400" dirty="0">
                <a:latin typeface="Times New Roman" panose="02020603050405020304" pitchFamily="18" charset="0"/>
                <a:cs typeface="Times New Roman" panose="02020603050405020304" pitchFamily="18" charset="0"/>
              </a:rPr>
              <a:t>Compared with selecting the ROI in the original image, it reduced the nonlane parameters and improved the accuracy of lane detection.</a:t>
            </a:r>
            <a:endParaRPr sz="2400" dirty="0">
              <a:latin typeface="Times New Roman" panose="02020603050405020304" pitchFamily="18" charset="0"/>
              <a:cs typeface="Times New Roman" panose="02020603050405020304" pitchFamily="18" charset="0"/>
            </a:endParaRPr>
          </a:p>
        </p:txBody>
      </p:sp>
      <p:sp>
        <p:nvSpPr>
          <p:cNvPr id="379" name="Google Shape;37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
          <p:cNvSpPr txBox="1">
            <a:spLocks noGrp="1"/>
          </p:cNvSpPr>
          <p:nvPr>
            <p:ph type="title"/>
          </p:nvPr>
        </p:nvSpPr>
        <p:spPr>
          <a:xfrm>
            <a:off x="885676" y="365126"/>
            <a:ext cx="10515600" cy="9762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Outline</a:t>
            </a:r>
            <a:endParaRPr/>
          </a:p>
        </p:txBody>
      </p:sp>
      <p:sp>
        <p:nvSpPr>
          <p:cNvPr id="277" name="Google Shape;277;p2"/>
          <p:cNvSpPr txBox="1">
            <a:spLocks noGrp="1"/>
          </p:cNvSpPr>
          <p:nvPr>
            <p:ph type="body" idx="1"/>
          </p:nvPr>
        </p:nvSpPr>
        <p:spPr>
          <a:xfrm>
            <a:off x="838200" y="1588220"/>
            <a:ext cx="10515600" cy="495225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Introduction to Project</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Problem Formulation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Objectives of the work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Methodology used</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Results and Outputs</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Conclusion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Future Scope</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References</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278" name="Google Shape;27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476" y="1588220"/>
            <a:ext cx="3005328" cy="450799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u="sng">
                <a:latin typeface="Times New Roman"/>
                <a:ea typeface="Times New Roman"/>
                <a:cs typeface="Times New Roman"/>
                <a:sym typeface="Times New Roman"/>
              </a:rPr>
              <a:t>Future Scope</a:t>
            </a:r>
            <a:endParaRPr/>
          </a:p>
        </p:txBody>
      </p:sp>
      <p:sp>
        <p:nvSpPr>
          <p:cNvPr id="385" name="Google Shape;385;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0"/>
              </a:spcBef>
              <a:spcAft>
                <a:spcPts val="0"/>
              </a:spcAft>
              <a:buSzPts val="1800"/>
              <a:buChar char="●"/>
            </a:pPr>
            <a:r>
              <a:rPr lang="en-US" sz="2400" dirty="0">
                <a:latin typeface="Times New Roman" panose="02020603050405020304" pitchFamily="18" charset="0"/>
                <a:cs typeface="Times New Roman" panose="02020603050405020304" pitchFamily="18" charset="0"/>
              </a:rPr>
              <a:t>‘Vision’ would be used in almost every self-driving vehicle such that it increases its accuracy and use domain over the time. </a:t>
            </a:r>
          </a:p>
          <a:p>
            <a:pPr marL="457200" lvl="0" indent="-342900" algn="just" rtl="0">
              <a:lnSpc>
                <a:spcPct val="90000"/>
              </a:lnSpc>
              <a:spcBef>
                <a:spcPts val="0"/>
              </a:spcBef>
              <a:spcAft>
                <a:spcPts val="0"/>
              </a:spcAft>
              <a:buSzPts val="1800"/>
              <a:buChar char="●"/>
            </a:pPr>
            <a:endParaRPr lang="en-US" sz="2400" dirty="0">
              <a:latin typeface="Times New Roman" panose="02020603050405020304" pitchFamily="18" charset="0"/>
              <a:cs typeface="Times New Roman" panose="02020603050405020304" pitchFamily="18" charset="0"/>
            </a:endParaRPr>
          </a:p>
          <a:p>
            <a:pPr marL="457200" lvl="0" indent="-342900" algn="just" rtl="0">
              <a:lnSpc>
                <a:spcPct val="90000"/>
              </a:lnSpc>
              <a:spcBef>
                <a:spcPts val="0"/>
              </a:spcBef>
              <a:spcAft>
                <a:spcPts val="0"/>
              </a:spcAft>
              <a:buSzPts val="1800"/>
              <a:buChar char="●"/>
            </a:pPr>
            <a:r>
              <a:rPr lang="en-US" sz="2400" dirty="0">
                <a:latin typeface="Times New Roman" panose="02020603050405020304" pitchFamily="18" charset="0"/>
                <a:cs typeface="Times New Roman" panose="02020603050405020304" pitchFamily="18" charset="0"/>
              </a:rPr>
              <a:t>In the near future, eventually every vehicle would be integrated with an automated driving feature and for that to be possible our project i.e., ‘VISION’ would be playing an important role. </a:t>
            </a:r>
          </a:p>
          <a:p>
            <a:pPr marL="457200" lvl="0" indent="-342900" algn="just" rtl="0">
              <a:lnSpc>
                <a:spcPct val="90000"/>
              </a:lnSpc>
              <a:spcBef>
                <a:spcPts val="0"/>
              </a:spcBef>
              <a:spcAft>
                <a:spcPts val="0"/>
              </a:spcAft>
              <a:buSzPts val="1800"/>
              <a:buChar char="●"/>
            </a:pPr>
            <a:endParaRPr lang="en-US" sz="2400" dirty="0">
              <a:latin typeface="Times New Roman" panose="02020603050405020304" pitchFamily="18" charset="0"/>
              <a:cs typeface="Times New Roman" panose="02020603050405020304" pitchFamily="18" charset="0"/>
            </a:endParaRPr>
          </a:p>
          <a:p>
            <a:pPr marL="457200" lvl="0" indent="-342900" algn="just" rtl="0">
              <a:lnSpc>
                <a:spcPct val="90000"/>
              </a:lnSpc>
              <a:spcBef>
                <a:spcPts val="0"/>
              </a:spcBef>
              <a:spcAft>
                <a:spcPts val="0"/>
              </a:spcAft>
              <a:buSzPts val="1800"/>
              <a:buChar char="●"/>
            </a:pPr>
            <a:r>
              <a:rPr lang="en-US" sz="2400" dirty="0">
                <a:latin typeface="Times New Roman" panose="02020603050405020304" pitchFamily="18" charset="0"/>
                <a:cs typeface="Times New Roman" panose="02020603050405020304" pitchFamily="18" charset="0"/>
              </a:rPr>
              <a:t>It could be applied to public transport vehicles so that they can be automated to drive themselves.</a:t>
            </a:r>
          </a:p>
          <a:p>
            <a:pPr marL="457200" lvl="0" indent="-342900" algn="just" rtl="0">
              <a:lnSpc>
                <a:spcPct val="90000"/>
              </a:lnSpc>
              <a:spcBef>
                <a:spcPts val="0"/>
              </a:spcBef>
              <a:spcAft>
                <a:spcPts val="0"/>
              </a:spcAft>
              <a:buSzPts val="1800"/>
              <a:buChar char="●"/>
            </a:pPr>
            <a:endParaRPr sz="2400" dirty="0">
              <a:latin typeface="Times New Roman" panose="02020603050405020304" pitchFamily="18" charset="0"/>
              <a:cs typeface="Times New Roman" panose="02020603050405020304" pitchFamily="18" charset="0"/>
            </a:endParaRPr>
          </a:p>
        </p:txBody>
      </p:sp>
      <p:sp>
        <p:nvSpPr>
          <p:cNvPr id="386" name="Google Shape;3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u="sng" dirty="0">
                <a:latin typeface="Times New Roman"/>
                <a:ea typeface="Times New Roman"/>
                <a:cs typeface="Times New Roman"/>
                <a:sym typeface="Times New Roman"/>
              </a:rPr>
              <a:t>References</a:t>
            </a:r>
            <a:endParaRPr dirty="0"/>
          </a:p>
        </p:txBody>
      </p:sp>
      <p:sp>
        <p:nvSpPr>
          <p:cNvPr id="392" name="Google Shape;392;p13"/>
          <p:cNvSpPr txBox="1">
            <a:spLocks noGrp="1"/>
          </p:cNvSpPr>
          <p:nvPr>
            <p:ph type="body" idx="1"/>
          </p:nvPr>
        </p:nvSpPr>
        <p:spPr>
          <a:xfrm>
            <a:off x="541538" y="1518082"/>
            <a:ext cx="11070454" cy="479223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IN" sz="1800" dirty="0">
                <a:latin typeface="Times New Roman" panose="02020603050405020304" pitchFamily="18" charset="0"/>
                <a:ea typeface="Times New Roman"/>
                <a:cs typeface="Times New Roman" panose="02020603050405020304" pitchFamily="18" charset="0"/>
                <a:sym typeface="Times New Roman"/>
                <a:hlinkClick r:id="rId3"/>
              </a:rPr>
              <a:t>https://www.hindawi.com/journals/am/2018/8320207/</a:t>
            </a:r>
            <a:endParaRPr lang="en-IN" sz="1800" dirty="0">
              <a:latin typeface="Times New Roman" panose="02020603050405020304" pitchFamily="18" charset="0"/>
              <a:ea typeface="Times New Roman"/>
              <a:cs typeface="Times New Roman" panose="02020603050405020304" pitchFamily="18" charset="0"/>
              <a:sym typeface="Times New Roman"/>
            </a:endParaRPr>
          </a:p>
          <a:p>
            <a:pPr marL="228600" lvl="0" indent="-228600" algn="l" rtl="0">
              <a:lnSpc>
                <a:spcPct val="90000"/>
              </a:lnSpc>
              <a:spcBef>
                <a:spcPts val="0"/>
              </a:spcBef>
              <a:spcAft>
                <a:spcPts val="0"/>
              </a:spcAft>
              <a:buClr>
                <a:schemeClr val="dk1"/>
              </a:buClr>
              <a:buSzPts val="2400"/>
              <a:buChar char="•"/>
            </a:pPr>
            <a:r>
              <a:rPr lang="en-IN" sz="1800" dirty="0">
                <a:latin typeface="Times New Roman" panose="02020603050405020304" pitchFamily="18" charset="0"/>
                <a:ea typeface="Times New Roman"/>
                <a:cs typeface="Times New Roman" panose="02020603050405020304" pitchFamily="18" charset="0"/>
                <a:sym typeface="Times New Roman"/>
                <a:hlinkClick r:id="rId4"/>
              </a:rPr>
              <a:t>https://towardsdatascience.com/lane-detection-with-deep-learning-part-1-9e096f3320b7</a:t>
            </a:r>
            <a:endParaRPr lang="en-US" sz="1800" b="1" dirty="0">
              <a:latin typeface="Times New Roman" panose="02020603050405020304" pitchFamily="18" charset="0"/>
              <a:ea typeface="Times New Roman"/>
              <a:cs typeface="Times New Roman" panose="02020603050405020304" pitchFamily="18" charset="0"/>
              <a:sym typeface="Times New Roman"/>
            </a:endParaRPr>
          </a:p>
          <a:p>
            <a:pPr marL="228600" lvl="0" indent="-228600" algn="l" rtl="0">
              <a:lnSpc>
                <a:spcPct val="90000"/>
              </a:lnSpc>
              <a:spcBef>
                <a:spcPts val="0"/>
              </a:spcBef>
              <a:spcAft>
                <a:spcPts val="0"/>
              </a:spcAft>
              <a:buClr>
                <a:schemeClr val="dk1"/>
              </a:buClr>
              <a:buSzPts val="2400"/>
              <a:buChar char="•"/>
            </a:pPr>
            <a:r>
              <a:rPr lang="en-US" sz="1800" dirty="0">
                <a:latin typeface="Times New Roman" panose="02020603050405020304" pitchFamily="18" charset="0"/>
                <a:cs typeface="Times New Roman" panose="02020603050405020304" pitchFamily="18" charset="0"/>
                <a:hlinkClick r:id="rId5"/>
              </a:rPr>
              <a:t>https://www.ijeat.org/uploads/papers</a:t>
            </a:r>
            <a:endParaRPr lang="en-US" sz="18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0"/>
              </a:spcBef>
              <a:spcAft>
                <a:spcPts val="0"/>
              </a:spcAft>
              <a:buClr>
                <a:schemeClr val="dk1"/>
              </a:buClr>
              <a:buSzPts val="2400"/>
              <a:buChar char="•"/>
            </a:pPr>
            <a:r>
              <a:rPr lang="en-US" sz="1800" dirty="0">
                <a:latin typeface="Times New Roman" panose="02020603050405020304" pitchFamily="18" charset="0"/>
                <a:cs typeface="Times New Roman" panose="02020603050405020304" pitchFamily="18" charset="0"/>
                <a:hlinkClick r:id="rId6"/>
              </a:rPr>
              <a:t>https://www.researchgate.net/publication/332298502_A_Computer_Vision_based_Lane_Detection_Approach</a:t>
            </a:r>
            <a:endParaRPr lang="en-US" sz="18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0"/>
              </a:spcBef>
              <a:spcAft>
                <a:spcPts val="0"/>
              </a:spcAft>
              <a:buClr>
                <a:schemeClr val="dk1"/>
              </a:buClr>
              <a:buSzPts val="2400"/>
              <a:buChar char="•"/>
            </a:pPr>
            <a:r>
              <a:rPr lang="en-US" sz="1800" dirty="0">
                <a:latin typeface="Times New Roman" panose="02020603050405020304" pitchFamily="18" charset="0"/>
                <a:cs typeface="Times New Roman" panose="02020603050405020304" pitchFamily="18" charset="0"/>
                <a:hlinkClick r:id="rId7"/>
              </a:rPr>
              <a:t>https://iopscience.iop.org/article/10.1088/0957-0233/17/4/020/meta</a:t>
            </a:r>
            <a:endParaRPr lang="en-US" sz="18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0"/>
              </a:spcBef>
              <a:spcAft>
                <a:spcPts val="0"/>
              </a:spcAft>
              <a:buClr>
                <a:schemeClr val="dk1"/>
              </a:buClr>
              <a:buSzPts val="2400"/>
              <a:buChar char="•"/>
            </a:pPr>
            <a:r>
              <a:rPr lang="en-US" sz="1800" dirty="0">
                <a:latin typeface="Times New Roman" panose="02020603050405020304" pitchFamily="18" charset="0"/>
                <a:cs typeface="Times New Roman" panose="02020603050405020304" pitchFamily="18" charset="0"/>
                <a:hlinkClick r:id="rId8"/>
              </a:rPr>
              <a:t>https://ieeexplore.ieee.org/abstract/document/5476151</a:t>
            </a:r>
            <a:endParaRPr lang="en-US" sz="18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0"/>
              </a:spcBef>
              <a:spcAft>
                <a:spcPts val="0"/>
              </a:spcAft>
              <a:buClr>
                <a:schemeClr val="dk1"/>
              </a:buClr>
              <a:buSzPts val="2400"/>
              <a:buChar char="•"/>
            </a:pPr>
            <a:r>
              <a:rPr lang="en-US" sz="1800" dirty="0">
                <a:latin typeface="Times New Roman" panose="02020603050405020304" pitchFamily="18" charset="0"/>
                <a:cs typeface="Times New Roman" panose="02020603050405020304" pitchFamily="18" charset="0"/>
                <a:hlinkClick r:id="rId9"/>
              </a:rPr>
              <a:t>https://www.sciencedirect.com/science/article/abs/pii/S0031320315004690</a:t>
            </a:r>
            <a:endParaRPr lang="en-US" sz="18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0"/>
              </a:spcBef>
              <a:spcAft>
                <a:spcPts val="0"/>
              </a:spcAft>
              <a:buClr>
                <a:schemeClr val="dk1"/>
              </a:buClr>
              <a:buSzPts val="2400"/>
              <a:buChar char="•"/>
            </a:pPr>
            <a:endParaRPr lang="en-US" sz="18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0"/>
              </a:spcBef>
              <a:spcAft>
                <a:spcPts val="0"/>
              </a:spcAft>
              <a:buClr>
                <a:schemeClr val="dk1"/>
              </a:buClr>
              <a:buSzPts val="2400"/>
              <a:buChar char="•"/>
            </a:pPr>
            <a:endParaRPr lang="en-US" sz="18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0"/>
              </a:spcBef>
              <a:spcAft>
                <a:spcPts val="0"/>
              </a:spcAft>
              <a:buClr>
                <a:schemeClr val="dk1"/>
              </a:buClr>
              <a:buSzPts val="2400"/>
              <a:buChar char="•"/>
            </a:pPr>
            <a:endParaRPr lang="en-US" sz="18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0"/>
              </a:spcBef>
              <a:spcAft>
                <a:spcPts val="0"/>
              </a:spcAft>
              <a:buClr>
                <a:schemeClr val="dk1"/>
              </a:buClr>
              <a:buSzPts val="2400"/>
              <a:buChar char="•"/>
            </a:pPr>
            <a:endParaRPr lang="en-US" sz="18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0"/>
              </a:spcBef>
              <a:spcAft>
                <a:spcPts val="0"/>
              </a:spcAft>
              <a:buClr>
                <a:schemeClr val="dk1"/>
              </a:buClr>
              <a:buSzPts val="2400"/>
              <a:buChar char="•"/>
            </a:pPr>
            <a:endParaRPr sz="1800" dirty="0">
              <a:latin typeface="Times New Roman" panose="02020603050405020304" pitchFamily="18" charset="0"/>
              <a:ea typeface="Times New Roman"/>
              <a:cs typeface="Times New Roman" panose="02020603050405020304" pitchFamily="18" charset="0"/>
              <a:sym typeface="Times New Roman"/>
            </a:endParaRPr>
          </a:p>
        </p:txBody>
      </p:sp>
      <p:sp>
        <p:nvSpPr>
          <p:cNvPr id="393" name="Google Shape;393;p13"/>
          <p:cNvSpPr txBox="1">
            <a:spLocks noGrp="1"/>
          </p:cNvSpPr>
          <p:nvPr>
            <p:ph type="sldNum" idx="12"/>
          </p:nvPr>
        </p:nvSpPr>
        <p:spPr>
          <a:xfrm>
            <a:off x="8592105" y="631031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u="sng">
                <a:latin typeface="Times New Roman"/>
                <a:ea typeface="Times New Roman"/>
                <a:cs typeface="Times New Roman"/>
                <a:sym typeface="Times New Roman"/>
              </a:rPr>
              <a:t>Introduction to Project:-</a:t>
            </a:r>
            <a:endParaRPr/>
          </a:p>
        </p:txBody>
      </p:sp>
      <p:sp>
        <p:nvSpPr>
          <p:cNvPr id="285" name="Google Shape;285;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342900" algn="just">
              <a:spcBef>
                <a:spcPts val="0"/>
              </a:spcBef>
              <a:buSzPts val="2400"/>
            </a:pPr>
            <a:r>
              <a:rPr lang="en-US" sz="2400" dirty="0" smtClean="0">
                <a:latin typeface="Times New Roman" panose="02020603050405020304" pitchFamily="18" charset="0"/>
                <a:cs typeface="Times New Roman" panose="02020603050405020304" pitchFamily="18" charset="0"/>
              </a:rPr>
              <a:t>Every </a:t>
            </a:r>
            <a:r>
              <a:rPr lang="en-US" sz="2400" dirty="0">
                <a:latin typeface="Times New Roman" panose="02020603050405020304" pitchFamily="18" charset="0"/>
                <a:cs typeface="Times New Roman" panose="02020603050405020304" pitchFamily="18" charset="0"/>
              </a:rPr>
              <a:t>year, as more automobiles enter the road, the number of people killed or injured in car accidents rises. The question of how to drive safely when there are a lot of cars on the road and the roads are narrow has become a hot topic. </a:t>
            </a:r>
            <a:endParaRPr lang="en-US" sz="2400" dirty="0" smtClean="0">
              <a:latin typeface="Times New Roman" panose="02020603050405020304" pitchFamily="18" charset="0"/>
              <a:cs typeface="Times New Roman" panose="02020603050405020304" pitchFamily="18" charset="0"/>
            </a:endParaRPr>
          </a:p>
          <a:p>
            <a:pPr marL="0" indent="0" algn="just">
              <a:spcBef>
                <a:spcPts val="0"/>
              </a:spcBef>
              <a:buSzPts val="2400"/>
              <a:buNone/>
            </a:pPr>
            <a:endParaRPr lang="en-US" sz="2400" dirty="0">
              <a:latin typeface="Times New Roman" panose="02020603050405020304" pitchFamily="18" charset="0"/>
              <a:cs typeface="Times New Roman" panose="02020603050405020304" pitchFamily="18" charset="0"/>
            </a:endParaRPr>
          </a:p>
          <a:p>
            <a:pPr marL="342900" algn="just">
              <a:spcBef>
                <a:spcPts val="0"/>
              </a:spcBef>
              <a:buSzPts val="2400"/>
            </a:pPr>
            <a:r>
              <a:rPr lang="en-US" sz="2400" dirty="0">
                <a:latin typeface="Times New Roman" panose="02020603050405020304" pitchFamily="18" charset="0"/>
                <a:cs typeface="Times New Roman" panose="02020603050405020304" pitchFamily="18" charset="0"/>
              </a:rPr>
              <a:t>Lane detection is a prominent topic in machine learning and computer vision, and it's been used in smart vehicle systems. The lane detection system gathers data from lane markers in a complex environment and uses it to accurately predict the vehicle's position and trajectory in relation to the lane</a:t>
            </a:r>
            <a:r>
              <a:rPr lang="en-US" sz="2400" dirty="0" smtClean="0">
                <a:latin typeface="Times New Roman" panose="02020603050405020304" pitchFamily="18" charset="0"/>
                <a:cs typeface="Times New Roman" panose="02020603050405020304" pitchFamily="18" charset="0"/>
              </a:rPr>
              <a:t>.</a:t>
            </a:r>
          </a:p>
          <a:p>
            <a:pPr marL="0" indent="0" algn="just">
              <a:spcBef>
                <a:spcPts val="0"/>
              </a:spcBef>
              <a:buSzPts val="2400"/>
              <a:buNone/>
            </a:pPr>
            <a:endParaRPr lang="en-US" sz="2400" dirty="0">
              <a:latin typeface="Times New Roman" panose="02020603050405020304" pitchFamily="18" charset="0"/>
              <a:cs typeface="Times New Roman" panose="02020603050405020304" pitchFamily="18" charset="0"/>
            </a:endParaRPr>
          </a:p>
          <a:p>
            <a:pPr marL="342900" algn="just">
              <a:spcBef>
                <a:spcPts val="0"/>
              </a:spcBef>
              <a:buSzPts val="2400"/>
            </a:pPr>
            <a:r>
              <a:rPr lang="en-US" sz="2400" dirty="0">
                <a:latin typeface="Times New Roman" panose="02020603050405020304" pitchFamily="18" charset="0"/>
                <a:cs typeface="Times New Roman" panose="02020603050405020304" pitchFamily="18" charset="0"/>
              </a:rPr>
              <a:t>Lane departure warning (LDW), Lane Keeping Assist (LKA), and Adaptive Cruise Control (ACC) are examples of advanced driver assistance systems that can help people analyze their current driving environment and provide appropriate feedback for safe driving or notify the driver in dangerous situations.</a:t>
            </a:r>
            <a:endParaRPr sz="2400" dirty="0">
              <a:latin typeface="Times New Roman" panose="02020603050405020304" pitchFamily="18" charset="0"/>
              <a:cs typeface="Times New Roman" panose="02020603050405020304" pitchFamily="18" charset="0"/>
            </a:endParaRPr>
          </a:p>
        </p:txBody>
      </p:sp>
      <p:sp>
        <p:nvSpPr>
          <p:cNvPr id="286" name="Google Shape;28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u="sng">
                <a:latin typeface="Times New Roman"/>
                <a:ea typeface="Times New Roman"/>
                <a:cs typeface="Times New Roman"/>
                <a:sym typeface="Times New Roman"/>
              </a:rPr>
              <a:t>Problem Formulation:</a:t>
            </a:r>
            <a:endParaRPr/>
          </a:p>
        </p:txBody>
      </p:sp>
      <p:sp>
        <p:nvSpPr>
          <p:cNvPr id="292" name="Google Shape;292;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just">
              <a:spcBef>
                <a:spcPts val="0"/>
              </a:spcBef>
              <a:buSzPts val="2400"/>
            </a:pPr>
            <a:r>
              <a:rPr lang="en-US" sz="2400" dirty="0">
                <a:latin typeface="Times New Roman" panose="02020603050405020304" pitchFamily="18" charset="0"/>
                <a:cs typeface="Times New Roman" panose="02020603050405020304" pitchFamily="18" charset="0"/>
              </a:rPr>
              <a:t>The difficulty in predicting the road traffic environment, however, is a bottleneck in the development of this system. </a:t>
            </a:r>
          </a:p>
          <a:p>
            <a:pPr marL="228600" lvl="0" indent="-228600" algn="just">
              <a:spcBef>
                <a:spcPts val="0"/>
              </a:spcBef>
              <a:buSzPts val="2400"/>
            </a:pPr>
            <a:r>
              <a:rPr lang="en-US" sz="2400" dirty="0">
                <a:latin typeface="Times New Roman" panose="02020603050405020304" pitchFamily="18" charset="0"/>
                <a:cs typeface="Times New Roman" panose="02020603050405020304" pitchFamily="18" charset="0"/>
              </a:rPr>
              <a:t>Likelihood of accidents is significantly higher than typical in the complex traffic environment when vehicles are many and speeds are excessive</a:t>
            </a:r>
          </a:p>
          <a:p>
            <a:pPr marL="228600" lvl="0" indent="-228600" algn="just">
              <a:spcBef>
                <a:spcPts val="0"/>
              </a:spcBef>
              <a:buSzPts val="2400"/>
            </a:pPr>
            <a:r>
              <a:rPr lang="en-US" sz="2400" dirty="0">
                <a:latin typeface="Times New Roman" panose="02020603050405020304" pitchFamily="18" charset="0"/>
                <a:cs typeface="Times New Roman" panose="02020603050405020304" pitchFamily="18" charset="0"/>
              </a:rPr>
              <a:t>Key perceptual signals of human driving in such a complex traffic condition are road color extraction and texture recognition, as well as road boundary and lane marking.</a:t>
            </a:r>
          </a:p>
          <a:p>
            <a:pPr marL="228600" lvl="0" indent="-228600" algn="just">
              <a:spcBef>
                <a:spcPts val="0"/>
              </a:spcBef>
              <a:buSzPts val="2400"/>
            </a:pPr>
            <a:r>
              <a:rPr lang="en-US" sz="2400" dirty="0">
                <a:latin typeface="Times New Roman" panose="02020603050405020304" pitchFamily="18" charset="0"/>
                <a:cs typeface="Times New Roman" panose="02020603050405020304" pitchFamily="18" charset="0"/>
              </a:rPr>
              <a:t>Lane detection, on the other hand, is critical in the lane departure warning system.</a:t>
            </a:r>
          </a:p>
          <a:p>
            <a:pPr marL="228600" lvl="0" indent="-228600" algn="just">
              <a:buSzPts val="2400"/>
            </a:pPr>
            <a:r>
              <a:rPr lang="en-US" sz="2400" dirty="0">
                <a:latin typeface="Times New Roman" panose="02020603050405020304" pitchFamily="18" charset="0"/>
                <a:cs typeface="Times New Roman" panose="02020603050405020304" pitchFamily="18" charset="0"/>
              </a:rPr>
              <a:t>When it comes to line detection, we normally use one of two ways: feather-based methods or model-based methods.</a:t>
            </a:r>
            <a:endParaRPr sz="2400" dirty="0">
              <a:latin typeface="Times New Roman" panose="02020603050405020304" pitchFamily="18" charset="0"/>
              <a:cs typeface="Times New Roman" panose="02020603050405020304" pitchFamily="18" charset="0"/>
            </a:endParaRPr>
          </a:p>
          <a:p>
            <a:pPr marL="228600" lvl="0" indent="-76200" algn="l" rtl="0">
              <a:lnSpc>
                <a:spcPct val="90000"/>
              </a:lnSpc>
              <a:spcBef>
                <a:spcPts val="1000"/>
              </a:spcBef>
              <a:spcAft>
                <a:spcPts val="0"/>
              </a:spcAft>
              <a:buClr>
                <a:schemeClr val="dk1"/>
              </a:buClr>
              <a:buSzPts val="2400"/>
              <a:buNone/>
            </a:pPr>
            <a:endParaRPr sz="2400" dirty="0">
              <a:latin typeface="Times New Roman" panose="02020603050405020304" pitchFamily="18" charset="0"/>
              <a:ea typeface="Times New Roman"/>
              <a:cs typeface="Times New Roman" panose="02020603050405020304" pitchFamily="18" charset="0"/>
              <a:sym typeface="Times New Roman"/>
            </a:endParaRPr>
          </a:p>
        </p:txBody>
      </p:sp>
      <p:sp>
        <p:nvSpPr>
          <p:cNvPr id="293" name="Google Shape;29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u="sng">
                <a:latin typeface="Times New Roman"/>
                <a:ea typeface="Times New Roman"/>
                <a:cs typeface="Times New Roman"/>
                <a:sym typeface="Times New Roman"/>
              </a:rPr>
              <a:t>Objectives:</a:t>
            </a:r>
            <a:endParaRPr/>
          </a:p>
        </p:txBody>
      </p:sp>
      <p:sp>
        <p:nvSpPr>
          <p:cNvPr id="299" name="Google Shape;29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8" name="Google Shape;306;p8">
            <a:extLst>
              <a:ext uri="{FF2B5EF4-FFF2-40B4-BE49-F238E27FC236}">
                <a16:creationId xmlns:a16="http://schemas.microsoft.com/office/drawing/2014/main" xmlns="" id="{F1870AA6-FFC6-445E-A3FC-7463AA7411EB}"/>
              </a:ext>
            </a:extLst>
          </p:cNvPr>
          <p:cNvSpPr txBox="1">
            <a:spLocks noGrp="1"/>
          </p:cNvSpPr>
          <p:nvPr>
            <p:ph type="body" idx="1"/>
          </p:nvPr>
        </p:nvSpPr>
        <p:spPr>
          <a:xfrm>
            <a:off x="838200" y="1827166"/>
            <a:ext cx="10515600" cy="5337923"/>
          </a:xfrm>
          <a:prstGeom prst="rect">
            <a:avLst/>
          </a:prstGeom>
          <a:noFill/>
          <a:ln>
            <a:noFill/>
          </a:ln>
        </p:spPr>
        <p:txBody>
          <a:bodyPr spcFirstLastPara="1" wrap="square" lIns="91425" tIns="45700" rIns="91425" bIns="45700" anchor="t" anchorCtr="0">
            <a:noAutofit/>
          </a:bodyPr>
          <a:lstStyle/>
          <a:p>
            <a:pPr algn="just"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We planned to study different model combinations so that we can make use of ML, Image Processing and Computer Vision. </a:t>
            </a:r>
          </a:p>
          <a:p>
            <a:pPr marL="114300" indent="0" algn="just" rtl="0" fontAlgn="base">
              <a:spcBef>
                <a:spcPts val="0"/>
              </a:spcBef>
              <a:spcAft>
                <a:spcPts val="0"/>
              </a:spcAft>
              <a:buNone/>
            </a:pP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fontAlgn="base">
              <a:spcBef>
                <a:spcPts val="0"/>
              </a:spcBef>
              <a:spcAft>
                <a:spcPts val="0"/>
              </a:spcAft>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P</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rovided a new preprocessing method and ROI selection mechanism in this approach. </a:t>
            </a:r>
          </a:p>
          <a:p>
            <a:pPr marL="114300" indent="0" algn="just" rtl="0" fontAlgn="base">
              <a:spcBef>
                <a:spcPts val="0"/>
              </a:spcBef>
              <a:spcAft>
                <a:spcPts val="0"/>
              </a:spcAft>
              <a:buNone/>
            </a:pP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Learned how to make use of various machine learning and CV libraries. </a:t>
            </a:r>
          </a:p>
          <a:p>
            <a:pPr marL="114300" indent="0" algn="just" rtl="0" fontAlgn="base">
              <a:spcBef>
                <a:spcPts val="0"/>
              </a:spcBef>
              <a:spcAft>
                <a:spcPts val="0"/>
              </a:spcAft>
              <a:buNone/>
            </a:pP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Learned how to use media processing in order to work on video input.</a:t>
            </a:r>
          </a:p>
          <a:p>
            <a:pPr marL="0" lvl="0" indent="0" algn="just">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u="sng" dirty="0">
                <a:latin typeface="Times New Roman"/>
                <a:ea typeface="Times New Roman"/>
                <a:cs typeface="Times New Roman"/>
                <a:sym typeface="Times New Roman"/>
              </a:rPr>
              <a:t>Methodology</a:t>
            </a:r>
            <a:endParaRPr dirty="0"/>
          </a:p>
        </p:txBody>
      </p:sp>
      <p:sp>
        <p:nvSpPr>
          <p:cNvPr id="306" name="Google Shape;306;p8"/>
          <p:cNvSpPr txBox="1">
            <a:spLocks noGrp="1"/>
          </p:cNvSpPr>
          <p:nvPr>
            <p:ph type="body" idx="1"/>
          </p:nvPr>
        </p:nvSpPr>
        <p:spPr>
          <a:xfrm>
            <a:off x="838200" y="1690688"/>
            <a:ext cx="10515600" cy="533792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1800"/>
              <a:buChar char="•"/>
            </a:pPr>
            <a:r>
              <a:rPr lang="en-US" sz="2400" b="1" dirty="0">
                <a:latin typeface="Times New Roman" panose="02020603050405020304" pitchFamily="18" charset="0"/>
                <a:ea typeface="Times New Roman"/>
                <a:cs typeface="Times New Roman" panose="02020603050405020304" pitchFamily="18" charset="0"/>
                <a:sym typeface="Times New Roman"/>
              </a:rPr>
              <a:t>Preprocessing:</a:t>
            </a:r>
            <a:endParaRPr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The video input is a RGB-based color image sequence obtained from the camera. A typical picture preparation approach is to smooth and filter graphics. The basic goal of filtering is to reduce image noise and improve the image's effect.</a:t>
            </a:r>
          </a:p>
          <a:p>
            <a:pPr marL="0" indent="0" algn="just">
              <a:buNone/>
            </a:pPr>
            <a:endParaRPr lang="en-US" sz="2400" dirty="0">
              <a:latin typeface="Times New Roman" panose="02020603050405020304" pitchFamily="18" charset="0"/>
              <a:cs typeface="Times New Roman" panose="02020603050405020304" pitchFamily="18" charset="0"/>
            </a:endParaRPr>
          </a:p>
          <a:p>
            <a:pPr marL="228600" lvl="0" indent="-228600" algn="just" rtl="0">
              <a:lnSpc>
                <a:spcPct val="90000"/>
              </a:lnSpc>
              <a:spcBef>
                <a:spcPts val="1000"/>
              </a:spcBef>
              <a:spcAft>
                <a:spcPts val="0"/>
              </a:spcAft>
              <a:buClr>
                <a:schemeClr val="dk1"/>
              </a:buClr>
              <a:buSzPts val="1800"/>
              <a:buChar char="•"/>
            </a:pPr>
            <a:r>
              <a:rPr lang="en-US" sz="2400" b="1" dirty="0">
                <a:latin typeface="Times New Roman" panose="02020603050405020304" pitchFamily="18" charset="0"/>
                <a:ea typeface="Times New Roman"/>
                <a:cs typeface="Times New Roman" panose="02020603050405020304" pitchFamily="18" charset="0"/>
                <a:sym typeface="Times New Roman"/>
              </a:rPr>
              <a:t>Color Transform</a:t>
            </a:r>
            <a:r>
              <a:rPr lang="en-US" sz="2400" dirty="0">
                <a:latin typeface="Times New Roman" panose="02020603050405020304" pitchFamily="18" charset="0"/>
                <a:ea typeface="Times New Roman"/>
                <a:cs typeface="Times New Roman" panose="02020603050405020304" pitchFamily="18" charset="0"/>
                <a:sym typeface="Times New Roman"/>
              </a:rPr>
              <a:t>:</a:t>
            </a:r>
            <a:endParaRPr sz="2400" dirty="0">
              <a:latin typeface="Times New Roman" panose="02020603050405020304" pitchFamily="18" charset="0"/>
              <a:cs typeface="Times New Roman" panose="02020603050405020304" pitchFamily="18" charset="0"/>
            </a:endParaRPr>
          </a:p>
          <a:p>
            <a:pPr marL="0" lvl="0" indent="0" algn="just">
              <a:buNone/>
            </a:pPr>
            <a:r>
              <a:rPr lang="en-US" sz="2400" dirty="0">
                <a:latin typeface="Times New Roman" panose="02020603050405020304" pitchFamily="18" charset="0"/>
                <a:cs typeface="Times New Roman" panose="02020603050405020304" pitchFamily="18" charset="0"/>
              </a:rPr>
              <a:t>Color model transform is an important aspect of machine vision, and it's also crucial for lane detection. The actual road traffic environment, as well as the intensity of light, all cause noise that obstructs color detection. We can't tell the difference between white lines, yellow lines, and vehicles in the backdrop.</a:t>
            </a:r>
            <a:endParaRPr sz="2400" dirty="0">
              <a:latin typeface="Times New Roman" panose="02020603050405020304" pitchFamily="18" charset="0"/>
              <a:cs typeface="Times New Roman" panose="02020603050405020304" pitchFamily="18" charset="0"/>
            </a:endParaRPr>
          </a:p>
          <a:p>
            <a:pPr marL="0" lvl="0" indent="0" algn="just">
              <a:buNone/>
            </a:pPr>
            <a:endParaRPr sz="1800" dirty="0">
              <a:latin typeface="Times New Roman" panose="02020603050405020304" pitchFamily="18" charset="0"/>
              <a:cs typeface="Times New Roman" panose="02020603050405020304" pitchFamily="18" charset="0"/>
            </a:endParaRPr>
          </a:p>
        </p:txBody>
      </p:sp>
      <p:sp>
        <p:nvSpPr>
          <p:cNvPr id="307" name="Google Shape;30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a:ea typeface="Times New Roman"/>
                <a:cs typeface="Times New Roman"/>
                <a:sym typeface="Times New Roman"/>
              </a:rPr>
              <a:t>Methodology Contd..</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38200" y="1689100"/>
            <a:ext cx="10515600" cy="5032375"/>
          </a:xfrm>
        </p:spPr>
        <p:txBody>
          <a:bodyPr>
            <a:noAutofit/>
          </a:bodyPr>
          <a:lstStyle/>
          <a:p>
            <a:pPr marL="228600" lvl="0" indent="-228600" algn="just" rtl="0">
              <a:lnSpc>
                <a:spcPct val="90000"/>
              </a:lnSpc>
              <a:spcBef>
                <a:spcPts val="1000"/>
              </a:spcBef>
              <a:spcAft>
                <a:spcPts val="0"/>
              </a:spcAft>
              <a:buClr>
                <a:schemeClr val="dk1"/>
              </a:buClr>
              <a:buSzPts val="1800"/>
              <a:buChar char="•"/>
            </a:pPr>
            <a:r>
              <a:rPr lang="en-US" sz="2400" b="1" dirty="0">
                <a:latin typeface="Times New Roman" panose="02020603050405020304" pitchFamily="18" charset="0"/>
                <a:ea typeface="Times New Roman"/>
                <a:cs typeface="Times New Roman" panose="02020603050405020304" pitchFamily="18" charset="0"/>
                <a:sym typeface="Times New Roman"/>
              </a:rPr>
              <a:t>Color Extraction</a:t>
            </a:r>
            <a:r>
              <a:rPr lang="en-US" sz="2400" dirty="0">
                <a:latin typeface="Times New Roman" panose="02020603050405020304" pitchFamily="18" charset="0"/>
                <a:ea typeface="Times New Roman"/>
                <a:cs typeface="Times New Roman" panose="02020603050405020304" pitchFamily="18" charset="0"/>
                <a:sym typeface="Times New Roman"/>
              </a:rPr>
              <a:t>:</a:t>
            </a:r>
            <a:endParaRPr lang="en-US" sz="2400" dirty="0">
              <a:latin typeface="Times New Roman" panose="02020603050405020304" pitchFamily="18" charset="0"/>
              <a:cs typeface="Times New Roman" panose="02020603050405020304" pitchFamily="18" charset="0"/>
            </a:endParaRPr>
          </a:p>
          <a:p>
            <a:pPr marL="0" lvl="0" indent="0" algn="just">
              <a:buNone/>
            </a:pPr>
            <a:r>
              <a:rPr lang="en-US" sz="2400" dirty="0">
                <a:latin typeface="Times New Roman" panose="02020603050405020304" pitchFamily="18" charset="0"/>
                <a:cs typeface="Times New Roman" panose="02020603050405020304" pitchFamily="18" charset="0"/>
              </a:rPr>
              <a:t>We added this feature extraction module to the preprocessing stage to improve the accuracy of lane detection. It is to maintain any lane-related features while removing non lane-related ones. It focuses on extending feature extraction to color. </a:t>
            </a:r>
          </a:p>
          <a:p>
            <a:pPr marL="0" lvl="0" indent="0" algn="just">
              <a:buNone/>
            </a:pPr>
            <a:endParaRPr lang="en-US" sz="2400" dirty="0">
              <a:latin typeface="Times New Roman" panose="02020603050405020304" pitchFamily="18" charset="0"/>
              <a:cs typeface="Times New Roman" panose="02020603050405020304" pitchFamily="18" charset="0"/>
            </a:endParaRPr>
          </a:p>
          <a:p>
            <a:pPr marL="228600" lvl="0" indent="-228600" algn="just"/>
            <a:r>
              <a:rPr lang="en-US" sz="2400" b="1" dirty="0">
                <a:latin typeface="Times New Roman" panose="02020603050405020304" pitchFamily="18" charset="0"/>
                <a:ea typeface="Times New Roman"/>
                <a:cs typeface="Times New Roman" panose="02020603050405020304" pitchFamily="18" charset="0"/>
                <a:sym typeface="Times New Roman"/>
              </a:rPr>
              <a:t>Edge Detection</a:t>
            </a:r>
            <a:r>
              <a:rPr lang="en-US" sz="2400" dirty="0">
                <a:latin typeface="Times New Roman" panose="02020603050405020304" pitchFamily="18" charset="0"/>
                <a:ea typeface="Times New Roman"/>
                <a:cs typeface="Times New Roman" panose="02020603050405020304" pitchFamily="18" charset="0"/>
                <a:sym typeface="Times New Roman"/>
              </a:rPr>
              <a:t>:</a:t>
            </a:r>
            <a:endParaRPr lang="en-US" sz="2400" dirty="0">
              <a:latin typeface="Times New Roman" panose="02020603050405020304" pitchFamily="18" charset="0"/>
              <a:cs typeface="Times New Roman" panose="02020603050405020304" pitchFamily="18" charset="0"/>
            </a:endParaRPr>
          </a:p>
          <a:p>
            <a:pPr marL="0" lvl="0" indent="0" algn="just">
              <a:buNone/>
            </a:pPr>
            <a:r>
              <a:rPr lang="en-US" sz="2400" dirty="0">
                <a:latin typeface="Times New Roman" panose="02020603050405020304" pitchFamily="18" charset="0"/>
                <a:cs typeface="Times New Roman" panose="02020603050405020304" pitchFamily="18" charset="0"/>
              </a:rPr>
              <a:t>Edge detection is done again after the lane identification and ROI selection in the second. This detection enhances lane detecting accuracy even more. Using the updated Canny edge detection technique, this portion primarily performs overall edge detection on the frame image. We did this two times, the first time is to extract a wide range of edges throughout the full frame image.</a:t>
            </a:r>
          </a:p>
          <a:p>
            <a:pPr marL="0" lvl="0" indent="0">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610133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a:ea typeface="Times New Roman"/>
                <a:cs typeface="Times New Roman"/>
                <a:sym typeface="Times New Roman"/>
              </a:rPr>
              <a:t>Methodology Contd..</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38200" y="1690688"/>
            <a:ext cx="10515600" cy="5295840"/>
          </a:xfrm>
        </p:spPr>
        <p:txBody>
          <a:bodyPr>
            <a:noAutofit/>
          </a:bodyPr>
          <a:lstStyle/>
          <a:p>
            <a:pPr marL="228600" lvl="0" indent="-228600" algn="just"/>
            <a:r>
              <a:rPr lang="en-US" sz="2400" b="1" dirty="0">
                <a:latin typeface="Times New Roman" panose="02020603050405020304" pitchFamily="18" charset="0"/>
                <a:ea typeface="Times New Roman"/>
                <a:cs typeface="Times New Roman" panose="02020603050405020304" pitchFamily="18" charset="0"/>
                <a:sym typeface="Times New Roman"/>
              </a:rPr>
              <a:t>ROI </a:t>
            </a:r>
            <a:r>
              <a:rPr lang="en-US" sz="2400" b="1" dirty="0" smtClean="0">
                <a:latin typeface="Times New Roman" panose="02020603050405020304" pitchFamily="18" charset="0"/>
                <a:ea typeface="Times New Roman"/>
                <a:cs typeface="Times New Roman" panose="02020603050405020304" pitchFamily="18" charset="0"/>
                <a:sym typeface="Times New Roman"/>
              </a:rPr>
              <a:t>Selection:</a:t>
            </a:r>
            <a:endParaRPr lang="en-US" sz="2400" dirty="0">
              <a:latin typeface="Times New Roman" panose="02020603050405020304" pitchFamily="18" charset="0"/>
              <a:cs typeface="Times New Roman" panose="02020603050405020304" pitchFamily="18" charset="0"/>
            </a:endParaRPr>
          </a:p>
          <a:p>
            <a:pPr marL="0" lvl="0" indent="0" algn="just">
              <a:buNone/>
            </a:pPr>
            <a:r>
              <a:rPr lang="en-US" sz="2400" dirty="0">
                <a:latin typeface="Times New Roman" panose="02020603050405020304" pitchFamily="18" charset="0"/>
                <a:cs typeface="Times New Roman" panose="02020603050405020304" pitchFamily="18" charset="0"/>
              </a:rPr>
              <a:t>To get rid of these unnecessary edges, identify a polygon's visual area and only save the visible region's edge information. We can used an adaptive area of interest (ROI) on the image to reduce image redundancy and algorithm complexity. The input image is only set on the ROI area and this strategy can improve the system's speed and accuracy.</a:t>
            </a:r>
            <a:endParaRPr lang="en-US" sz="2400" b="1" dirty="0">
              <a:latin typeface="Times New Roman" panose="02020603050405020304" pitchFamily="18" charset="0"/>
              <a:ea typeface="Times New Roman"/>
              <a:cs typeface="Times New Roman" panose="02020603050405020304" pitchFamily="18" charset="0"/>
              <a:sym typeface="Times New Roman"/>
            </a:endParaRPr>
          </a:p>
          <a:p>
            <a:pPr marL="228600" lvl="0" indent="-228600" algn="just">
              <a:spcBef>
                <a:spcPts val="0"/>
              </a:spcBef>
            </a:pPr>
            <a:r>
              <a:rPr lang="en-US" sz="2400" b="1" dirty="0">
                <a:latin typeface="Times New Roman" panose="02020603050405020304" pitchFamily="18" charset="0"/>
                <a:ea typeface="Times New Roman"/>
                <a:cs typeface="Times New Roman" panose="02020603050405020304" pitchFamily="18" charset="0"/>
                <a:sym typeface="Times New Roman"/>
              </a:rPr>
              <a:t>Feature Extraction:</a:t>
            </a:r>
            <a:endParaRPr lang="en-US" sz="2400" dirty="0">
              <a:latin typeface="Times New Roman" panose="02020603050405020304" pitchFamily="18" charset="0"/>
              <a:cs typeface="Times New Roman" panose="02020603050405020304" pitchFamily="18" charset="0"/>
            </a:endParaRPr>
          </a:p>
          <a:p>
            <a:pPr marL="0" lvl="0" indent="0" algn="just">
              <a:buNone/>
            </a:pPr>
            <a:r>
              <a:rPr lang="en-US" sz="2400" dirty="0">
                <a:latin typeface="Times New Roman" panose="02020603050405020304" pitchFamily="18" charset="0"/>
                <a:cs typeface="Times New Roman" panose="02020603050405020304" pitchFamily="18" charset="0"/>
              </a:rPr>
              <a:t>Feature extraction is very critical step. Canny transform, Sobel transform, and Laplacian transform are some of the most frequent edge detection methods. But we chose Canny transform because it is superior.</a:t>
            </a:r>
          </a:p>
          <a:p>
            <a:pPr marL="0" lvl="0" indent="0">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814018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a:ea typeface="Times New Roman"/>
                <a:cs typeface="Times New Roman"/>
                <a:sym typeface="Times New Roman"/>
              </a:rPr>
              <a:t>Methodology Contd..</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38200" y="1690688"/>
            <a:ext cx="10515600" cy="5295840"/>
          </a:xfrm>
        </p:spPr>
        <p:txBody>
          <a:bodyPr>
            <a:noAutofit/>
          </a:bodyPr>
          <a:lstStyle/>
          <a:p>
            <a:pPr marL="228600" lvl="0" indent="-228600" algn="just"/>
            <a:r>
              <a:rPr lang="en-US" sz="2400" b="1" dirty="0">
                <a:latin typeface="Times New Roman" panose="02020603050405020304" pitchFamily="18" charset="0"/>
                <a:ea typeface="Times New Roman"/>
                <a:cs typeface="Times New Roman" panose="02020603050405020304" pitchFamily="18" charset="0"/>
                <a:sym typeface="Times New Roman"/>
              </a:rPr>
              <a:t>Lane </a:t>
            </a:r>
            <a:r>
              <a:rPr lang="en-US" sz="2400" b="1" dirty="0" smtClean="0">
                <a:latin typeface="Times New Roman" panose="02020603050405020304" pitchFamily="18" charset="0"/>
                <a:ea typeface="Times New Roman"/>
                <a:cs typeface="Times New Roman" panose="02020603050405020304" pitchFamily="18" charset="0"/>
                <a:sym typeface="Times New Roman"/>
              </a:rPr>
              <a:t>Detection:</a:t>
            </a:r>
            <a:endParaRPr lang="en-US" sz="2400" dirty="0">
              <a:latin typeface="Times New Roman" panose="02020603050405020304" pitchFamily="18" charset="0"/>
              <a:cs typeface="Times New Roman" panose="02020603050405020304" pitchFamily="18" charset="0"/>
            </a:endParaRPr>
          </a:p>
          <a:p>
            <a:pPr marL="0" lvl="0" indent="0" algn="just">
              <a:buNone/>
            </a:pPr>
            <a:r>
              <a:rPr lang="en-US" sz="2400" dirty="0">
                <a:latin typeface="Times New Roman" panose="02020603050405020304" pitchFamily="18" charset="0"/>
                <a:cs typeface="Times New Roman" panose="02020603050405020304" pitchFamily="18" charset="0"/>
              </a:rPr>
              <a:t>Lane detection is divided into two types: lane edge detection and linear lane detection. This part provides the fundamental lane detection functions and conducts lane detection based on the proposed ROI selection and better preprocessing.</a:t>
            </a:r>
          </a:p>
          <a:p>
            <a:pPr marL="0" lvl="0" indent="0">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497673697"/>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COLOR-A33">
      <a:dk1>
        <a:srgbClr val="000000"/>
      </a:dk1>
      <a:lt1>
        <a:srgbClr val="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1410</Words>
  <Application>Microsoft Office PowerPoint</Application>
  <PresentationFormat>Widescreen</PresentationFormat>
  <Paragraphs>132</Paragraphs>
  <Slides>21</Slides>
  <Notes>10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Arial</vt:lpstr>
      <vt:lpstr>Calibri</vt:lpstr>
      <vt:lpstr>Times New Roman</vt:lpstr>
      <vt:lpstr>1_Office Theme</vt:lpstr>
      <vt:lpstr>2_Office Theme</vt:lpstr>
      <vt:lpstr>Contents Slide Master</vt:lpstr>
      <vt:lpstr>PowerPoint Presentation</vt:lpstr>
      <vt:lpstr>Outline</vt:lpstr>
      <vt:lpstr>Introduction to Project:-</vt:lpstr>
      <vt:lpstr>Problem Formulation:</vt:lpstr>
      <vt:lpstr>Objectives:</vt:lpstr>
      <vt:lpstr>Methodology</vt:lpstr>
      <vt:lpstr>Methodology Contd..</vt:lpstr>
      <vt:lpstr>Methodology Contd..</vt:lpstr>
      <vt:lpstr>Methodology Contd..</vt:lpstr>
      <vt:lpstr>PowerPoint Presentation</vt:lpstr>
      <vt:lpstr>Let’s see another method</vt:lpstr>
      <vt:lpstr>PowerPoint Presentation</vt:lpstr>
      <vt:lpstr>PowerPoint Presentation</vt:lpstr>
      <vt:lpstr>PowerPoint Presentation</vt:lpstr>
      <vt:lpstr>PowerPoint Presentation</vt:lpstr>
      <vt:lpstr>Additional things in 2nd method</vt:lpstr>
      <vt:lpstr>Method-1 Results</vt:lpstr>
      <vt:lpstr>PowerPoint Presentation</vt:lpstr>
      <vt:lpstr>Conclusion</vt:lpstr>
      <vt:lpstr>Future Scope</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Microsoft account</cp:lastModifiedBy>
  <cp:revision>18</cp:revision>
  <dcterms:created xsi:type="dcterms:W3CDTF">2019-01-09T10:33:58Z</dcterms:created>
  <dcterms:modified xsi:type="dcterms:W3CDTF">2021-11-19T08:54:31Z</dcterms:modified>
</cp:coreProperties>
</file>